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50" r:id="rId2"/>
    <p:sldId id="351" r:id="rId3"/>
    <p:sldId id="315" r:id="rId4"/>
    <p:sldId id="314" r:id="rId5"/>
    <p:sldId id="316" r:id="rId6"/>
    <p:sldId id="257" r:id="rId7"/>
    <p:sldId id="323" r:id="rId8"/>
    <p:sldId id="304" r:id="rId9"/>
    <p:sldId id="324" r:id="rId10"/>
    <p:sldId id="325" r:id="rId11"/>
    <p:sldId id="264" r:id="rId12"/>
    <p:sldId id="306" r:id="rId13"/>
    <p:sldId id="298" r:id="rId14"/>
    <p:sldId id="345" r:id="rId15"/>
    <p:sldId id="340" r:id="rId16"/>
    <p:sldId id="341" r:id="rId17"/>
    <p:sldId id="343" r:id="rId18"/>
    <p:sldId id="295" r:id="rId19"/>
    <p:sldId id="272" r:id="rId20"/>
    <p:sldId id="301" r:id="rId21"/>
    <p:sldId id="278" r:id="rId22"/>
    <p:sldId id="279" r:id="rId23"/>
    <p:sldId id="262" r:id="rId24"/>
    <p:sldId id="263" r:id="rId25"/>
    <p:sldId id="348" r:id="rId26"/>
    <p:sldId id="309" r:id="rId27"/>
    <p:sldId id="318" r:id="rId28"/>
    <p:sldId id="335" r:id="rId29"/>
    <p:sldId id="349" r:id="rId30"/>
    <p:sldId id="310" r:id="rId31"/>
    <p:sldId id="347" r:id="rId32"/>
    <p:sldId id="326" r:id="rId33"/>
    <p:sldId id="337" r:id="rId34"/>
    <p:sldId id="282" r:id="rId35"/>
    <p:sldId id="276" r:id="rId36"/>
    <p:sldId id="289" r:id="rId37"/>
    <p:sldId id="256" r:id="rId38"/>
    <p:sldId id="33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776A"/>
    <a:srgbClr val="72B1D5"/>
    <a:srgbClr val="BC3C29"/>
    <a:srgbClr val="D07669"/>
    <a:srgbClr val="0072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92511" autoAdjust="0"/>
  </p:normalViewPr>
  <p:slideViewPr>
    <p:cSldViewPr snapToGrid="0">
      <p:cViewPr varScale="1">
        <p:scale>
          <a:sx n="83" d="100"/>
          <a:sy n="83" d="100"/>
        </p:scale>
        <p:origin x="43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2022-08-02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367629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2233269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19</a:t>
            </a:fld>
            <a:endParaRPr lang="en-CA"/>
          </a:p>
        </p:txBody>
      </p:sp>
    </p:spTree>
    <p:extLst>
      <p:ext uri="{BB962C8B-B14F-4D97-AF65-F5344CB8AC3E}">
        <p14:creationId xmlns:p14="http://schemas.microsoft.com/office/powerpoint/2010/main" val="608666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20</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21</a:t>
            </a:fld>
            <a:endParaRPr lang="en-CA"/>
          </a:p>
        </p:txBody>
      </p:sp>
    </p:spTree>
    <p:extLst>
      <p:ext uri="{BB962C8B-B14F-4D97-AF65-F5344CB8AC3E}">
        <p14:creationId xmlns:p14="http://schemas.microsoft.com/office/powerpoint/2010/main" val="3239960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22</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23</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panose="020B0604020202020204" pitchFamily="34" charset="0"/>
                <a:cs typeface="Helvetica" panose="020B0604020202020204" pitchFamily="34" charset="0"/>
              </a:rPr>
              <a:t>Insemination status affects the likelihood of a female getting inseminated</a:t>
            </a:r>
            <a:br>
              <a:rPr lang="en-US" sz="1200" dirty="0">
                <a:latin typeface="Helvetica" panose="020B0604020202020204" pitchFamily="34" charset="0"/>
                <a:cs typeface="Helvetica" panose="020B0604020202020204" pitchFamily="34" charset="0"/>
              </a:rPr>
            </a:br>
            <a:r>
              <a:rPr lang="en-US" sz="1200" dirty="0">
                <a:latin typeface="Helvetica" panose="020B0604020202020204" pitchFamily="34" charset="0"/>
                <a:cs typeface="Helvetica" panose="020B0604020202020204" pitchFamily="34" charset="0"/>
              </a:rPr>
              <a:t>Driven by male choice as opposed to female avoidance</a:t>
            </a:r>
            <a:endParaRPr lang="en-CA" sz="12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fld id="{540F9651-FA74-4AC5-832B-0B53ABC94C9F}" type="slidenum">
              <a:rPr lang="en-CA" smtClean="0"/>
              <a:t>24</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26</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32</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34</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6</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35</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had two treatments.</a:t>
            </a:r>
            <a:br>
              <a:rPr lang="en-CA" dirty="0"/>
            </a:br>
            <a:br>
              <a:rPr lang="en-CA" dirty="0"/>
            </a:br>
            <a:r>
              <a:rPr lang="en-CA" dirty="0"/>
              <a:t>So we had a 2-shelter treatment which provided females with limited opportunities for social avoidance and a 12-shelter treatment which provided females with ample opportunity for social avoidance. And we ran three replicates of each treatment. </a:t>
            </a: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36</a:t>
            </a:fld>
            <a:endParaRPr lang="en-CA"/>
          </a:p>
        </p:txBody>
      </p:sp>
    </p:spTree>
    <p:extLst>
      <p:ext uri="{BB962C8B-B14F-4D97-AF65-F5344CB8AC3E}">
        <p14:creationId xmlns:p14="http://schemas.microsoft.com/office/powerpoint/2010/main" val="1975837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4. </a:t>
            </a:r>
            <a:r>
              <a:rPr lang="en-CA" sz="1800" b="1" dirty="0">
                <a:effectLst/>
                <a:latin typeface="Times New Roman" panose="02020603050405020304" pitchFamily="18" charset="0"/>
                <a:ea typeface="Times New Roman" panose="02020603050405020304" pitchFamily="18" charset="0"/>
              </a:rPr>
              <a:t>Distribution of assortativity indexes from permuted networks. </a:t>
            </a:r>
            <a:r>
              <a:rPr lang="en-CA" sz="1800" dirty="0">
                <a:effectLst/>
                <a:latin typeface="Times New Roman" panose="02020603050405020304" pitchFamily="18" charset="0"/>
                <a:ea typeface="Times New Roman" panose="02020603050405020304" pitchFamily="18" charset="0"/>
              </a:rPr>
              <a:t>The top row represents randomized networks from the 2-shelter treatment while the bottom row represents randomized networks from the 12-shelter treatment. Red dashed lines represents observed assortativity indexes. </a:t>
            </a:r>
            <a:endParaRPr lang="en-CA" dirty="0"/>
          </a:p>
        </p:txBody>
      </p:sp>
      <p:sp>
        <p:nvSpPr>
          <p:cNvPr id="4" name="Slide Number Placeholder 3"/>
          <p:cNvSpPr>
            <a:spLocks noGrp="1"/>
          </p:cNvSpPr>
          <p:nvPr>
            <p:ph type="sldNum" sz="quarter" idx="5"/>
          </p:nvPr>
        </p:nvSpPr>
        <p:spPr/>
        <p:txBody>
          <a:bodyPr/>
          <a:lstStyle/>
          <a:p>
            <a:fld id="{E644D066-5980-46B5-9F1F-815C785BF23B}" type="slidenum">
              <a:rPr lang="en-CA" smtClean="0"/>
              <a:t>37</a:t>
            </a:fld>
            <a:endParaRPr lang="en-CA"/>
          </a:p>
        </p:txBody>
      </p:sp>
    </p:spTree>
    <p:extLst>
      <p:ext uri="{BB962C8B-B14F-4D97-AF65-F5344CB8AC3E}">
        <p14:creationId xmlns:p14="http://schemas.microsoft.com/office/powerpoint/2010/main" val="303399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summary slide</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38</a:t>
            </a:fld>
            <a:endParaRPr lang="en-CA"/>
          </a:p>
        </p:txBody>
      </p:sp>
    </p:spTree>
    <p:extLst>
      <p:ext uri="{BB962C8B-B14F-4D97-AF65-F5344CB8AC3E}">
        <p14:creationId xmlns:p14="http://schemas.microsoft.com/office/powerpoint/2010/main" val="292698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9</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10</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11</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predicted that especially in the 12-shelter treatment where there’s more opportunities for social avoidance… that</a:t>
            </a:r>
            <a:br>
              <a:rPr lang="en-US" dirty="0"/>
            </a:br>
            <a:br>
              <a:rPr lang="en-US" dirty="0"/>
            </a:br>
            <a:r>
              <a:rPr lang="en-US" dirty="0"/>
              <a:t>2. Population level assortment by sex meaning we would often see aggregations that were either strongly male-biased or female-biased</a:t>
            </a:r>
            <a:br>
              <a:rPr lang="en-US" dirty="0"/>
            </a:br>
            <a:br>
              <a:rPr lang="en-US" dirty="0"/>
            </a:br>
            <a:r>
              <a:rPr lang="en-US" dirty="0"/>
              <a:t>3. Females would have fewer and weaker social connections overall as a means to avoid sexual harassment and multiple inseminations</a:t>
            </a:r>
            <a:br>
              <a:rPr lang="en-US" dirty="0"/>
            </a:br>
            <a:r>
              <a:rPr lang="en-US" dirty="0"/>
              <a:t>- Also hint from previous research which seemed to find higher proportion of lone females compared to lone males (no shelters) </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12</a:t>
            </a:fld>
            <a:endParaRPr lang="en-CA"/>
          </a:p>
        </p:txBody>
      </p:sp>
    </p:spTree>
    <p:extLst>
      <p:ext uri="{BB962C8B-B14F-4D97-AF65-F5344CB8AC3E}">
        <p14:creationId xmlns:p14="http://schemas.microsoft.com/office/powerpoint/2010/main" val="4112911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13</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14</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15</a:t>
            </a:fld>
            <a:endParaRPr lang="en-CA"/>
          </a:p>
        </p:txBody>
      </p:sp>
    </p:spTree>
    <p:extLst>
      <p:ext uri="{BB962C8B-B14F-4D97-AF65-F5344CB8AC3E}">
        <p14:creationId xmlns:p14="http://schemas.microsoft.com/office/powerpoint/2010/main" val="390299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2022-08-02</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2022-08-02</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3.svg"/><Relationship Id="rId3" Type="http://schemas.openxmlformats.org/officeDocument/2006/relationships/oleObject" Target="../embeddings/oleObject2.bin"/><Relationship Id="rId7" Type="http://schemas.openxmlformats.org/officeDocument/2006/relationships/image" Target="../media/image28.wmf"/><Relationship Id="rId12"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31.svg"/><Relationship Id="rId5" Type="http://schemas.openxmlformats.org/officeDocument/2006/relationships/image" Target="../media/image2.png"/><Relationship Id="rId10" Type="http://schemas.openxmlformats.org/officeDocument/2006/relationships/image" Target="../media/image30.png"/><Relationship Id="rId4" Type="http://schemas.openxmlformats.org/officeDocument/2006/relationships/image" Target="../media/image27.wmf"/><Relationship Id="rId9" Type="http://schemas.openxmlformats.org/officeDocument/2006/relationships/image" Target="../media/image2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9.png"/><Relationship Id="rId7" Type="http://schemas.openxmlformats.org/officeDocument/2006/relationships/oleObject" Target="../embeddings/oleObject6.bin"/><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5.bin"/><Relationship Id="rId9" Type="http://schemas.openxmlformats.org/officeDocument/2006/relationships/image" Target="../media/image43.emf"/></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51.png"/><Relationship Id="rId5" Type="http://schemas.openxmlformats.org/officeDocument/2006/relationships/image" Target="../media/image30.png"/><Relationship Id="rId10" Type="http://schemas.openxmlformats.org/officeDocument/2006/relationships/image" Target="../media/image50.png"/><Relationship Id="rId4" Type="http://schemas.openxmlformats.org/officeDocument/2006/relationships/image" Target="../media/image33.sv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49.png"/><Relationship Id="rId4" Type="http://schemas.openxmlformats.org/officeDocument/2006/relationships/image" Target="../media/image31.sv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jpe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58.pn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jpg"/><Relationship Id="rId10" Type="http://schemas.openxmlformats.org/officeDocument/2006/relationships/image" Target="../media/image67.png"/><Relationship Id="rId4" Type="http://schemas.openxmlformats.org/officeDocument/2006/relationships/image" Target="../media/image5.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33.svg"/><Relationship Id="rId7" Type="http://schemas.openxmlformats.org/officeDocument/2006/relationships/image" Target="../media/image48.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1.sv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F9424E-0658-D014-0B81-A2AAB8789ECF}"/>
              </a:ext>
            </a:extLst>
          </p:cNvPr>
          <p:cNvGrpSpPr/>
          <p:nvPr/>
        </p:nvGrpSpPr>
        <p:grpSpPr>
          <a:xfrm>
            <a:off x="291119" y="2538814"/>
            <a:ext cx="11609761" cy="1780372"/>
            <a:chOff x="291119" y="2044005"/>
            <a:chExt cx="11609761" cy="1780372"/>
          </a:xfrm>
        </p:grpSpPr>
        <p:sp>
          <p:nvSpPr>
            <p:cNvPr id="2" name="TextBox 1">
              <a:extLst>
                <a:ext uri="{FF2B5EF4-FFF2-40B4-BE49-F238E27FC236}">
                  <a16:creationId xmlns:a16="http://schemas.microsoft.com/office/drawing/2014/main" id="{3A17C3ED-75AF-3473-38C4-4A9470A01A73}"/>
                </a:ext>
              </a:extLst>
            </p:cNvPr>
            <p:cNvSpPr txBox="1"/>
            <p:nvPr/>
          </p:nvSpPr>
          <p:spPr>
            <a:xfrm>
              <a:off x="291119" y="2044005"/>
              <a:ext cx="11609761" cy="707886"/>
            </a:xfrm>
            <a:prstGeom prst="rect">
              <a:avLst/>
            </a:prstGeom>
            <a:noFill/>
          </p:spPr>
          <p:txBody>
            <a:bodyPr wrap="square" rtlCol="0">
              <a:spAutoFit/>
            </a:bodyPr>
            <a:lstStyle/>
            <a:p>
              <a:pPr algn="ctr"/>
              <a:r>
                <a:rPr lang="en-US" sz="4000" b="1" dirty="0">
                  <a:latin typeface="Helvetica" panose="020B0604020202020204" pitchFamily="34" charset="0"/>
                  <a:cs typeface="Helvetica" panose="020B0604020202020204" pitchFamily="34" charset="0"/>
                </a:rPr>
                <a:t>Committee Meeting</a:t>
              </a:r>
              <a:endParaRPr lang="en-CA" sz="4000" dirty="0">
                <a:latin typeface="Helvetica" panose="020B0604020202020204" pitchFamily="34" charset="0"/>
                <a:cs typeface="Helvetica" panose="020B0604020202020204" pitchFamily="34" charset="0"/>
              </a:endParaRPr>
            </a:p>
          </p:txBody>
        </p:sp>
        <p:sp>
          <p:nvSpPr>
            <p:cNvPr id="3" name="Subtitle 2">
              <a:extLst>
                <a:ext uri="{FF2B5EF4-FFF2-40B4-BE49-F238E27FC236}">
                  <a16:creationId xmlns:a16="http://schemas.microsoft.com/office/drawing/2014/main" id="{B98E6822-2A43-D6EC-EE11-8BED0EE240D0}"/>
                </a:ext>
              </a:extLst>
            </p:cNvPr>
            <p:cNvSpPr txBox="1">
              <a:spLocks/>
            </p:cNvSpPr>
            <p:nvPr/>
          </p:nvSpPr>
          <p:spPr>
            <a:xfrm>
              <a:off x="3879010" y="2751891"/>
              <a:ext cx="4433978" cy="10724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dirty="0">
                  <a:latin typeface="Helvetica" panose="020B0604020202020204" pitchFamily="34" charset="0"/>
                  <a:cs typeface="Helvetica" panose="020B0604020202020204" pitchFamily="34" charset="0"/>
                </a:rPr>
                <a:t>August 3</a:t>
              </a:r>
              <a:r>
                <a:rPr lang="en-CA" sz="3200" baseline="30000" dirty="0">
                  <a:latin typeface="Helvetica" panose="020B0604020202020204" pitchFamily="34" charset="0"/>
                  <a:cs typeface="Helvetica" panose="020B0604020202020204" pitchFamily="34" charset="0"/>
                </a:rPr>
                <a:t>rd</a:t>
              </a:r>
              <a:r>
                <a:rPr lang="en-CA" sz="3200" dirty="0">
                  <a:latin typeface="Helvetica" panose="020B0604020202020204" pitchFamily="34" charset="0"/>
                  <a:cs typeface="Helvetica" panose="020B0604020202020204" pitchFamily="34" charset="0"/>
                </a:rPr>
                <a:t>, 2022</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Janice Yan</a:t>
              </a:r>
            </a:p>
          </p:txBody>
        </p:sp>
      </p:grpSp>
    </p:spTree>
    <p:extLst>
      <p:ext uri="{BB962C8B-B14F-4D97-AF65-F5344CB8AC3E}">
        <p14:creationId xmlns:p14="http://schemas.microsoft.com/office/powerpoint/2010/main" val="2646496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02615"/>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980514" y="6112154"/>
            <a:ext cx="6092831" cy="646331"/>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Stutt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2001, </a:t>
            </a:r>
            <a:r>
              <a:rPr lang="en-US" i="1" dirty="0">
                <a:ln w="0"/>
                <a:solidFill>
                  <a:schemeClr val="bg2">
                    <a:lumMod val="50000"/>
                  </a:schemeClr>
                </a:solidFill>
                <a:latin typeface="Helvetica" panose="020B0604020202020204" pitchFamily="34" charset="0"/>
                <a:cs typeface="Helvetica" panose="020B0604020202020204" pitchFamily="34" charset="0"/>
              </a:rPr>
              <a:t>Proc. Natl. Acad. Sci.;</a:t>
            </a:r>
            <a:br>
              <a:rPr lang="en-US" i="1"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Reinhardt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2007, </a:t>
            </a:r>
            <a:r>
              <a:rPr lang="en-US" i="1" dirty="0" err="1">
                <a:ln w="0"/>
                <a:solidFill>
                  <a:schemeClr val="bg2">
                    <a:lumMod val="50000"/>
                  </a:schemeClr>
                </a:solidFill>
                <a:latin typeface="Helvetica" panose="020B0604020202020204" pitchFamily="34" charset="0"/>
                <a:cs typeface="Helvetica" panose="020B0604020202020204" pitchFamily="34" charset="0"/>
              </a:rPr>
              <a:t>Annu</a:t>
            </a:r>
            <a:r>
              <a:rPr lang="en-US" i="1" dirty="0">
                <a:ln w="0"/>
                <a:solidFill>
                  <a:schemeClr val="bg2">
                    <a:lumMod val="50000"/>
                  </a:schemeClr>
                </a:solidFill>
                <a:latin typeface="Helvetica" panose="020B0604020202020204" pitchFamily="34" charset="0"/>
                <a:cs typeface="Helvetica" panose="020B0604020202020204" pitchFamily="34" charset="0"/>
              </a:rPr>
              <a:t>. Rev. </a:t>
            </a:r>
            <a:r>
              <a:rPr lang="en-US" i="1" dirty="0" err="1">
                <a:ln w="0"/>
                <a:solidFill>
                  <a:schemeClr val="bg2">
                    <a:lumMod val="50000"/>
                  </a:schemeClr>
                </a:solidFill>
                <a:latin typeface="Helvetica" panose="020B0604020202020204" pitchFamily="34" charset="0"/>
                <a:cs typeface="Helvetica" panose="020B0604020202020204" pitchFamily="34" charset="0"/>
              </a:rPr>
              <a:t>Entomol</a:t>
            </a:r>
            <a:r>
              <a:rPr lang="en-US" i="1" dirty="0">
                <a:ln w="0"/>
                <a:solidFill>
                  <a:schemeClr val="bg2">
                    <a:lumMod val="50000"/>
                  </a:schemeClr>
                </a:solidFill>
                <a:latin typeface="Helvetica" panose="020B0604020202020204" pitchFamily="34" charset="0"/>
                <a:cs typeface="Helvetica" panose="020B0604020202020204" pitchFamily="34" charset="0"/>
              </a:rPr>
              <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6" name="TextBox 5">
            <a:extLst>
              <a:ext uri="{FF2B5EF4-FFF2-40B4-BE49-F238E27FC236}">
                <a16:creationId xmlns:a16="http://schemas.microsoft.com/office/drawing/2014/main" id="{DEF4F1C6-12AF-448E-8C43-7DBA5C501E54}"/>
              </a:ext>
            </a:extLst>
          </p:cNvPr>
          <p:cNvSpPr txBox="1"/>
          <p:nvPr/>
        </p:nvSpPr>
        <p:spPr>
          <a:xfrm>
            <a:off x="903331" y="2396356"/>
            <a:ext cx="5596196"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Bed bugs have obligate </a:t>
            </a:r>
            <a:r>
              <a:rPr lang="en-CA" sz="2800" b="1" dirty="0">
                <a:latin typeface="Helvetica" panose="020B0604020202020204" pitchFamily="34" charset="0"/>
                <a:cs typeface="Helvetica" panose="020B0604020202020204" pitchFamily="34" charset="0"/>
              </a:rPr>
              <a:t>traumatic insemination</a:t>
            </a:r>
          </a:p>
        </p:txBody>
      </p:sp>
      <p:sp>
        <p:nvSpPr>
          <p:cNvPr id="9" name="TextBox 8">
            <a:extLst>
              <a:ext uri="{FF2B5EF4-FFF2-40B4-BE49-F238E27FC236}">
                <a16:creationId xmlns:a16="http://schemas.microsoft.com/office/drawing/2014/main" id="{582A58B9-0F48-DEF9-E99E-440D0EF1DD1A}"/>
              </a:ext>
            </a:extLst>
          </p:cNvPr>
          <p:cNvSpPr txBox="1"/>
          <p:nvPr/>
        </p:nvSpPr>
        <p:spPr>
          <a:xfrm>
            <a:off x="496873" y="3737932"/>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Form aggregations and use aggregation/alarm pheromones</a:t>
            </a:r>
            <a:endParaRPr lang="en-CA" sz="2800" b="1" dirty="0">
              <a:latin typeface="Helvetica" panose="020B0604020202020204" pitchFamily="34" charset="0"/>
              <a:cs typeface="Helvetica" panose="020B0604020202020204" pitchFamily="34" charset="0"/>
            </a:endParaRPr>
          </a:p>
        </p:txBody>
      </p:sp>
      <p:sp>
        <p:nvSpPr>
          <p:cNvPr id="10" name="Content Placeholder 2">
            <a:extLst>
              <a:ext uri="{FF2B5EF4-FFF2-40B4-BE49-F238E27FC236}">
                <a16:creationId xmlns:a16="http://schemas.microsoft.com/office/drawing/2014/main" id="{FD3B2B24-62CF-C0CD-85A3-3A584DDB76C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social and sexual dynamics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0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3F3BE7CF-A472-D910-EFEE-EB088263F8BB}"/>
              </a:ext>
            </a:extLst>
          </p:cNvPr>
          <p:cNvSpPr txBox="1"/>
          <p:nvPr/>
        </p:nvSpPr>
        <p:spPr>
          <a:xfrm>
            <a:off x="293614" y="5837154"/>
            <a:ext cx="11976358"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Tracked aggregation patterns of six bed bug populations (12 M, 12 F) over 6 days</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pic>
        <p:nvPicPr>
          <p:cNvPr id="20" name="Picture 4">
            <a:extLst>
              <a:ext uri="{FF2B5EF4-FFF2-40B4-BE49-F238E27FC236}">
                <a16:creationId xmlns:a16="http://schemas.microsoft.com/office/drawing/2014/main" id="{256C8EBC-7DF9-DF28-180D-B9632813C0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000" contrast="34000"/>
                    </a14:imgEffect>
                  </a14:imgLayer>
                </a14:imgProps>
              </a:ext>
              <a:ext uri="{28A0092B-C50C-407E-A947-70E740481C1C}">
                <a14:useLocalDpi xmlns:a14="http://schemas.microsoft.com/office/drawing/2010/main" val="0"/>
              </a:ext>
            </a:extLst>
          </a:blip>
          <a:srcRect l="10700" t="19504" r="2462" b="15502"/>
          <a:stretch/>
        </p:blipFill>
        <p:spPr bwMode="auto">
          <a:xfrm>
            <a:off x="7643886" y="1388997"/>
            <a:ext cx="3259422" cy="43367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7A42C-060D-49E0-A312-6C90700F2F56}"/>
              </a:ext>
            </a:extLst>
          </p:cNvPr>
          <p:cNvSpPr txBox="1"/>
          <p:nvPr/>
        </p:nvSpPr>
        <p:spPr>
          <a:xfrm>
            <a:off x="238743" y="1670486"/>
            <a:ext cx="5619682" cy="954107"/>
          </a:xfrm>
          <a:prstGeom prst="rect">
            <a:avLst/>
          </a:prstGeom>
          <a:noFill/>
        </p:spPr>
        <p:txBody>
          <a:bodyPr wrap="square">
            <a:spAutoFit/>
          </a:bodyPr>
          <a:lstStyle/>
          <a:p>
            <a:pPr marL="514350" indent="-514350">
              <a:buAutoNum type="arabicPeriod"/>
            </a:pPr>
            <a:r>
              <a:rPr lang="en-US" sz="2800" dirty="0">
                <a:latin typeface="Helvetica" panose="020B0604020202020204" pitchFamily="34" charset="0"/>
                <a:cs typeface="Helvetica" panose="020B0604020202020204" pitchFamily="34" charset="0"/>
              </a:rPr>
              <a:t>Having fewer and weaker    </a:t>
            </a:r>
          </a:p>
          <a:p>
            <a:r>
              <a:rPr lang="en-US" sz="2800" dirty="0">
                <a:latin typeface="Helvetica" panose="020B0604020202020204" pitchFamily="34" charset="0"/>
                <a:cs typeface="Helvetica" panose="020B0604020202020204" pitchFamily="34" charset="0"/>
              </a:rPr>
              <a:t>     social connections than males</a:t>
            </a:r>
            <a:endParaRPr lang="en-CA"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1F0C6E4-6B42-4C58-8AE6-6900649AFB63}"/>
              </a:ext>
            </a:extLst>
          </p:cNvPr>
          <p:cNvSpPr txBox="1"/>
          <p:nvPr/>
        </p:nvSpPr>
        <p:spPr>
          <a:xfrm>
            <a:off x="355792" y="4016758"/>
            <a:ext cx="4618073" cy="1384995"/>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2. Aggregating more with</a:t>
            </a:r>
          </a:p>
          <a:p>
            <a:r>
              <a:rPr lang="en-US" sz="2800" dirty="0">
                <a:latin typeface="Helvetica" panose="020B0604020202020204" pitchFamily="34" charset="0"/>
                <a:cs typeface="Helvetica" panose="020B0604020202020204" pitchFamily="34" charset="0"/>
              </a:rPr>
              <a:t>    other females</a:t>
            </a:r>
          </a:p>
          <a:p>
            <a:r>
              <a:rPr lang="en-US" sz="2800" dirty="0">
                <a:latin typeface="Helvetica" panose="020B0604020202020204" pitchFamily="34" charset="0"/>
                <a:cs typeface="Helvetica" panose="020B0604020202020204" pitchFamily="34" charset="0"/>
              </a:rPr>
              <a:t>    (assortment by sex)</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11686AE-3844-4A7C-A57A-953809E6A13C}"/>
              </a:ext>
            </a:extLst>
          </p:cNvPr>
          <p:cNvSpPr txBox="1"/>
          <p:nvPr/>
        </p:nvSpPr>
        <p:spPr>
          <a:xfrm>
            <a:off x="213323" y="166342"/>
            <a:ext cx="11842171" cy="584775"/>
          </a:xfrm>
          <a:prstGeom prst="rect">
            <a:avLst/>
          </a:prstGeom>
          <a:noFill/>
        </p:spPr>
        <p:txBody>
          <a:bodyPr wrap="square">
            <a:spAutoFit/>
          </a:bodyPr>
          <a:lstStyle/>
          <a:p>
            <a:r>
              <a:rPr lang="en-US" sz="3200" dirty="0">
                <a:latin typeface="Helvetica" panose="020B0604020202020204" pitchFamily="34" charset="0"/>
                <a:cs typeface="Helvetica" panose="020B0604020202020204" pitchFamily="34" charset="0"/>
              </a:rPr>
              <a:t>We predicted that females would evade sexual harassment by…</a:t>
            </a:r>
            <a:endParaRPr lang="en-CA" sz="3200" dirty="0">
              <a:latin typeface="Helvetica" panose="020B0604020202020204" pitchFamily="34" charset="0"/>
              <a:cs typeface="Helvetica" panose="020B0604020202020204" pitchFamily="34" charset="0"/>
            </a:endParaRPr>
          </a:p>
        </p:txBody>
      </p:sp>
      <p:grpSp>
        <p:nvGrpSpPr>
          <p:cNvPr id="118" name="Group 117">
            <a:extLst>
              <a:ext uri="{FF2B5EF4-FFF2-40B4-BE49-F238E27FC236}">
                <a16:creationId xmlns:a16="http://schemas.microsoft.com/office/drawing/2014/main" id="{BCF194AA-CCCA-49F1-B00D-F469D8F59E28}"/>
              </a:ext>
            </a:extLst>
          </p:cNvPr>
          <p:cNvGrpSpPr/>
          <p:nvPr/>
        </p:nvGrpSpPr>
        <p:grpSpPr>
          <a:xfrm>
            <a:off x="5421245" y="3953788"/>
            <a:ext cx="3593784" cy="1586789"/>
            <a:chOff x="695325" y="3661733"/>
            <a:chExt cx="3659723" cy="1587341"/>
          </a:xfrm>
        </p:grpSpPr>
        <p:cxnSp>
          <p:nvCxnSpPr>
            <p:cNvPr id="64" name="Straight Connector 63">
              <a:extLst>
                <a:ext uri="{FF2B5EF4-FFF2-40B4-BE49-F238E27FC236}">
                  <a16:creationId xmlns:a16="http://schemas.microsoft.com/office/drawing/2014/main" id="{CF2653A6-6553-47A6-9773-14F38B9EF95C}"/>
                </a:ext>
              </a:extLst>
            </p:cNvPr>
            <p:cNvCxnSpPr>
              <a:cxnSpLocks/>
            </p:cNvCxnSpPr>
            <p:nvPr/>
          </p:nvCxnSpPr>
          <p:spPr>
            <a:xfrm flipH="1">
              <a:off x="2333173" y="4044674"/>
              <a:ext cx="670666" cy="40014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4" name="Oval 3">
              <a:extLst>
                <a:ext uri="{FF2B5EF4-FFF2-40B4-BE49-F238E27FC236}">
                  <a16:creationId xmlns:a16="http://schemas.microsoft.com/office/drawing/2014/main" id="{600AB155-B37D-4366-BF40-F4503340DFBF}"/>
                </a:ext>
              </a:extLst>
            </p:cNvPr>
            <p:cNvSpPr/>
            <p:nvPr/>
          </p:nvSpPr>
          <p:spPr>
            <a:xfrm>
              <a:off x="695325"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10FF8E77-B4CB-45B3-85EB-E9A80BC75093}"/>
                </a:ext>
              </a:extLst>
            </p:cNvPr>
            <p:cNvSpPr/>
            <p:nvPr/>
          </p:nvSpPr>
          <p:spPr>
            <a:xfrm rot="18898190">
              <a:off x="1414464"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600C4FCC-9327-4524-958F-FA5F61F78C9A}"/>
                </a:ext>
              </a:extLst>
            </p:cNvPr>
            <p:cNvSpPr/>
            <p:nvPr/>
          </p:nvSpPr>
          <p:spPr>
            <a:xfrm>
              <a:off x="1452564" y="484902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7ABB184-2837-4722-8F50-165712D9A5DD}"/>
                </a:ext>
              </a:extLst>
            </p:cNvPr>
            <p:cNvSpPr/>
            <p:nvPr/>
          </p:nvSpPr>
          <p:spPr>
            <a:xfrm>
              <a:off x="2077214" y="4200469"/>
              <a:ext cx="511918" cy="497964"/>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3581AA1-D72F-400D-9FCA-4C1690E34189}"/>
                </a:ext>
              </a:extLst>
            </p:cNvPr>
            <p:cNvSpPr/>
            <p:nvPr/>
          </p:nvSpPr>
          <p:spPr>
            <a:xfrm>
              <a:off x="695325" y="4847393"/>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B299913-D7A2-4233-AEB5-97CA707BD117}"/>
                </a:ext>
              </a:extLst>
            </p:cNvPr>
            <p:cNvSpPr/>
            <p:nvPr/>
          </p:nvSpPr>
          <p:spPr>
            <a:xfrm rot="19305427">
              <a:off x="2962689" y="3661733"/>
              <a:ext cx="517491" cy="50865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078BAE0C-5D5B-42C1-8C8B-785D976659B9}"/>
                </a:ext>
              </a:extLst>
            </p:cNvPr>
            <p:cNvSpPr/>
            <p:nvPr/>
          </p:nvSpPr>
          <p:spPr>
            <a:xfrm>
              <a:off x="2978883" y="4846347"/>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E11DE94E-0E16-4D13-859C-35A6B4C0F2F4}"/>
                </a:ext>
              </a:extLst>
            </p:cNvPr>
            <p:cNvSpPr/>
            <p:nvPr/>
          </p:nvSpPr>
          <p:spPr>
            <a:xfrm>
              <a:off x="3945472" y="3744036"/>
              <a:ext cx="409576"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BC8C60F2-D25C-4857-A36C-2137B1869833}"/>
                </a:ext>
              </a:extLst>
            </p:cNvPr>
            <p:cNvSpPr/>
            <p:nvPr/>
          </p:nvSpPr>
          <p:spPr>
            <a:xfrm>
              <a:off x="3945471" y="4836341"/>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6" name="Straight Connector 5">
              <a:extLst>
                <a:ext uri="{FF2B5EF4-FFF2-40B4-BE49-F238E27FC236}">
                  <a16:creationId xmlns:a16="http://schemas.microsoft.com/office/drawing/2014/main" id="{89522F4F-874C-466E-877A-15DD908999F4}"/>
                </a:ext>
              </a:extLst>
            </p:cNvPr>
            <p:cNvCxnSpPr>
              <a:cxnSpLocks/>
              <a:stCxn id="4" idx="6"/>
              <a:endCxn id="9" idx="1"/>
            </p:cNvCxnSpPr>
            <p:nvPr/>
          </p:nvCxnSpPr>
          <p:spPr>
            <a:xfrm>
              <a:off x="1104900" y="3905809"/>
              <a:ext cx="311947" cy="2488"/>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9BFFEAB1-68C2-4845-8D02-DEE0A512318C}"/>
                </a:ext>
              </a:extLst>
            </p:cNvPr>
            <p:cNvCxnSpPr>
              <a:cxnSpLocks/>
              <a:stCxn id="12" idx="6"/>
              <a:endCxn id="10" idx="2"/>
            </p:cNvCxnSpPr>
            <p:nvPr/>
          </p:nvCxnSpPr>
          <p:spPr>
            <a:xfrm>
              <a:off x="1104900" y="5047418"/>
              <a:ext cx="347664" cy="163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45801D3F-5E90-4FF1-8D45-389D2C796AF4}"/>
                </a:ext>
              </a:extLst>
            </p:cNvPr>
            <p:cNvCxnSpPr>
              <a:cxnSpLocks/>
              <a:stCxn id="4" idx="4"/>
              <a:endCxn id="12" idx="0"/>
            </p:cNvCxnSpPr>
            <p:nvPr/>
          </p:nvCxnSpPr>
          <p:spPr>
            <a:xfrm>
              <a:off x="900113" y="4105834"/>
              <a:ext cx="0" cy="74155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5" name="Straight Connector 34">
              <a:extLst>
                <a:ext uri="{FF2B5EF4-FFF2-40B4-BE49-F238E27FC236}">
                  <a16:creationId xmlns:a16="http://schemas.microsoft.com/office/drawing/2014/main" id="{628A606E-DAE1-4B8A-B1B2-07F8121A9763}"/>
                </a:ext>
              </a:extLst>
            </p:cNvPr>
            <p:cNvCxnSpPr>
              <a:cxnSpLocks/>
              <a:stCxn id="11" idx="3"/>
              <a:endCxn id="10" idx="7"/>
            </p:cNvCxnSpPr>
            <p:nvPr/>
          </p:nvCxnSpPr>
          <p:spPr>
            <a:xfrm flipH="1">
              <a:off x="1802157" y="4625507"/>
              <a:ext cx="350026" cy="2821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809E0C11-082B-4677-A6B2-87428598848A}"/>
                </a:ext>
              </a:extLst>
            </p:cNvPr>
            <p:cNvCxnSpPr>
              <a:cxnSpLocks/>
              <a:stCxn id="9" idx="4"/>
              <a:endCxn id="11" idx="1"/>
            </p:cNvCxnSpPr>
            <p:nvPr/>
          </p:nvCxnSpPr>
          <p:spPr>
            <a:xfrm>
              <a:off x="1760766" y="4044674"/>
              <a:ext cx="391417" cy="22871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AD567C20-BDB2-45BC-AD11-75F9941C4E9D}"/>
                </a:ext>
              </a:extLst>
            </p:cNvPr>
            <p:cNvCxnSpPr>
              <a:cxnSpLocks/>
              <a:stCxn id="15" idx="2"/>
              <a:endCxn id="13" idx="5"/>
            </p:cNvCxnSpPr>
            <p:nvPr/>
          </p:nvCxnSpPr>
          <p:spPr>
            <a:xfrm flipH="1">
              <a:off x="3478453" y="3944061"/>
              <a:ext cx="467020" cy="1994"/>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175652BA-1FF2-444F-BF02-33D80FC97F3A}"/>
                </a:ext>
              </a:extLst>
            </p:cNvPr>
            <p:cNvCxnSpPr>
              <a:cxnSpLocks/>
              <a:stCxn id="15" idx="4"/>
              <a:endCxn id="16" idx="0"/>
            </p:cNvCxnSpPr>
            <p:nvPr/>
          </p:nvCxnSpPr>
          <p:spPr>
            <a:xfrm flipH="1">
              <a:off x="4150259" y="4144086"/>
              <a:ext cx="1" cy="69225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0" name="Straight Connector 79">
              <a:extLst>
                <a:ext uri="{FF2B5EF4-FFF2-40B4-BE49-F238E27FC236}">
                  <a16:creationId xmlns:a16="http://schemas.microsoft.com/office/drawing/2014/main" id="{2DA5001C-50AA-4A59-BC76-332CE0F0EF53}"/>
                </a:ext>
              </a:extLst>
            </p:cNvPr>
            <p:cNvCxnSpPr>
              <a:cxnSpLocks/>
              <a:stCxn id="16" idx="2"/>
              <a:endCxn id="14" idx="6"/>
            </p:cNvCxnSpPr>
            <p:nvPr/>
          </p:nvCxnSpPr>
          <p:spPr>
            <a:xfrm flipH="1">
              <a:off x="3388457" y="5036366"/>
              <a:ext cx="557014" cy="1000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3" name="Straight Connector 82">
              <a:extLst>
                <a:ext uri="{FF2B5EF4-FFF2-40B4-BE49-F238E27FC236}">
                  <a16:creationId xmlns:a16="http://schemas.microsoft.com/office/drawing/2014/main" id="{B3238AF1-C179-47A3-8684-125A7A43FE88}"/>
                </a:ext>
              </a:extLst>
            </p:cNvPr>
            <p:cNvCxnSpPr>
              <a:cxnSpLocks/>
              <a:stCxn id="14" idx="0"/>
              <a:endCxn id="13" idx="3"/>
            </p:cNvCxnSpPr>
            <p:nvPr/>
          </p:nvCxnSpPr>
          <p:spPr>
            <a:xfrm flipV="1">
              <a:off x="3183671" y="4168556"/>
              <a:ext cx="7389" cy="67779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07" name="Group 206">
            <a:extLst>
              <a:ext uri="{FF2B5EF4-FFF2-40B4-BE49-F238E27FC236}">
                <a16:creationId xmlns:a16="http://schemas.microsoft.com/office/drawing/2014/main" id="{EA108EA4-FA11-4379-9B8A-BA16B5F20C06}"/>
              </a:ext>
            </a:extLst>
          </p:cNvPr>
          <p:cNvGrpSpPr/>
          <p:nvPr/>
        </p:nvGrpSpPr>
        <p:grpSpPr>
          <a:xfrm rot="16200000">
            <a:off x="6151961" y="1088043"/>
            <a:ext cx="2273347" cy="2419498"/>
            <a:chOff x="8267337" y="3373258"/>
            <a:chExt cx="2273347" cy="2419498"/>
          </a:xfrm>
        </p:grpSpPr>
        <p:cxnSp>
          <p:nvCxnSpPr>
            <p:cNvPr id="174" name="Straight Connector 173">
              <a:extLst>
                <a:ext uri="{FF2B5EF4-FFF2-40B4-BE49-F238E27FC236}">
                  <a16:creationId xmlns:a16="http://schemas.microsoft.com/office/drawing/2014/main" id="{CAF1035F-761D-4F55-B6BC-D2FD2FC1A81F}"/>
                </a:ext>
              </a:extLst>
            </p:cNvPr>
            <p:cNvCxnSpPr>
              <a:cxnSpLocks/>
            </p:cNvCxnSpPr>
            <p:nvPr/>
          </p:nvCxnSpPr>
          <p:spPr>
            <a:xfrm rot="5400000" flipV="1">
              <a:off x="9255101" y="4355089"/>
              <a:ext cx="725101" cy="523377"/>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71" name="Straight Connector 170">
              <a:extLst>
                <a:ext uri="{FF2B5EF4-FFF2-40B4-BE49-F238E27FC236}">
                  <a16:creationId xmlns:a16="http://schemas.microsoft.com/office/drawing/2014/main" id="{6536B2FA-F4EA-454A-8AD3-6F71FABC8BC1}"/>
                </a:ext>
              </a:extLst>
            </p:cNvPr>
            <p:cNvCxnSpPr>
              <a:cxnSpLocks/>
            </p:cNvCxnSpPr>
            <p:nvPr/>
          </p:nvCxnSpPr>
          <p:spPr>
            <a:xfrm flipH="1">
              <a:off x="8942006" y="4453644"/>
              <a:ext cx="355774" cy="529426"/>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161" name="Oval 160">
              <a:extLst>
                <a:ext uri="{FF2B5EF4-FFF2-40B4-BE49-F238E27FC236}">
                  <a16:creationId xmlns:a16="http://schemas.microsoft.com/office/drawing/2014/main" id="{BEF45173-3357-448A-98FB-EDA742A3B48E}"/>
                </a:ext>
              </a:extLst>
            </p:cNvPr>
            <p:cNvSpPr/>
            <p:nvPr/>
          </p:nvSpPr>
          <p:spPr>
            <a:xfrm>
              <a:off x="9121988" y="3975995"/>
              <a:ext cx="470955"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7B27F7D3-87D1-4938-BDB9-81AB8134F454}"/>
                </a:ext>
              </a:extLst>
            </p:cNvPr>
            <p:cNvSpPr/>
            <p:nvPr/>
          </p:nvSpPr>
          <p:spPr>
            <a:xfrm>
              <a:off x="8656891" y="4884670"/>
              <a:ext cx="470953" cy="497519"/>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Oval 162">
              <a:extLst>
                <a:ext uri="{FF2B5EF4-FFF2-40B4-BE49-F238E27FC236}">
                  <a16:creationId xmlns:a16="http://schemas.microsoft.com/office/drawing/2014/main" id="{75485020-49D7-46A3-A072-3A0B4487FC46}"/>
                </a:ext>
              </a:extLst>
            </p:cNvPr>
            <p:cNvSpPr/>
            <p:nvPr/>
          </p:nvSpPr>
          <p:spPr>
            <a:xfrm>
              <a:off x="9615604" y="4884673"/>
              <a:ext cx="523376"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Oval 164">
              <a:extLst>
                <a:ext uri="{FF2B5EF4-FFF2-40B4-BE49-F238E27FC236}">
                  <a16:creationId xmlns:a16="http://schemas.microsoft.com/office/drawing/2014/main" id="{7A51855A-A558-457F-A236-E500203CF3FF}"/>
                </a:ext>
              </a:extLst>
            </p:cNvPr>
            <p:cNvSpPr/>
            <p:nvPr/>
          </p:nvSpPr>
          <p:spPr>
            <a:xfrm>
              <a:off x="10287723" y="5531508"/>
              <a:ext cx="252961" cy="26124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6" name="Oval 165">
              <a:extLst>
                <a:ext uri="{FF2B5EF4-FFF2-40B4-BE49-F238E27FC236}">
                  <a16:creationId xmlns:a16="http://schemas.microsoft.com/office/drawing/2014/main" id="{1B8E6736-5539-471C-8209-284BA8FB6E5F}"/>
                </a:ext>
              </a:extLst>
            </p:cNvPr>
            <p:cNvSpPr/>
            <p:nvPr/>
          </p:nvSpPr>
          <p:spPr>
            <a:xfrm>
              <a:off x="9223282" y="3373258"/>
              <a:ext cx="265361" cy="269902"/>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7" name="Oval 166">
              <a:extLst>
                <a:ext uri="{FF2B5EF4-FFF2-40B4-BE49-F238E27FC236}">
                  <a16:creationId xmlns:a16="http://schemas.microsoft.com/office/drawing/2014/main" id="{4F11E6D8-307A-4A4A-AA63-0579F113C05F}"/>
                </a:ext>
              </a:extLst>
            </p:cNvPr>
            <p:cNvSpPr/>
            <p:nvPr/>
          </p:nvSpPr>
          <p:spPr>
            <a:xfrm>
              <a:off x="8267337" y="5531509"/>
              <a:ext cx="252961" cy="261247"/>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168" name="Straight Connector 167">
              <a:extLst>
                <a:ext uri="{FF2B5EF4-FFF2-40B4-BE49-F238E27FC236}">
                  <a16:creationId xmlns:a16="http://schemas.microsoft.com/office/drawing/2014/main" id="{43008FE6-A772-46EF-9983-0EE57029587F}"/>
                </a:ext>
              </a:extLst>
            </p:cNvPr>
            <p:cNvCxnSpPr>
              <a:cxnSpLocks/>
              <a:stCxn id="163" idx="2"/>
              <a:endCxn id="162" idx="6"/>
            </p:cNvCxnSpPr>
            <p:nvPr/>
          </p:nvCxnSpPr>
          <p:spPr>
            <a:xfrm rot="5400000" flipH="1">
              <a:off x="9371723" y="4889552"/>
              <a:ext cx="2" cy="487759"/>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2" name="Straight Connector 191">
              <a:extLst>
                <a:ext uri="{FF2B5EF4-FFF2-40B4-BE49-F238E27FC236}">
                  <a16:creationId xmlns:a16="http://schemas.microsoft.com/office/drawing/2014/main" id="{2292CF55-F70B-413E-A013-188256895899}"/>
                </a:ext>
              </a:extLst>
            </p:cNvPr>
            <p:cNvCxnSpPr>
              <a:cxnSpLocks/>
              <a:stCxn id="166" idx="4"/>
              <a:endCxn id="161" idx="0"/>
            </p:cNvCxnSpPr>
            <p:nvPr/>
          </p:nvCxnSpPr>
          <p:spPr>
            <a:xfrm rot="5400000" flipV="1">
              <a:off x="9190297" y="3808827"/>
              <a:ext cx="332835" cy="15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5" name="Straight Connector 194">
              <a:extLst>
                <a:ext uri="{FF2B5EF4-FFF2-40B4-BE49-F238E27FC236}">
                  <a16:creationId xmlns:a16="http://schemas.microsoft.com/office/drawing/2014/main" id="{E55A12CE-29BC-41F9-A2D5-82CE911FE1D2}"/>
                </a:ext>
              </a:extLst>
            </p:cNvPr>
            <p:cNvCxnSpPr>
              <a:cxnSpLocks/>
              <a:stCxn id="162" idx="3"/>
              <a:endCxn id="167" idx="7"/>
            </p:cNvCxnSpPr>
            <p:nvPr/>
          </p:nvCxnSpPr>
          <p:spPr>
            <a:xfrm rot="5400000">
              <a:off x="8474337" y="5318246"/>
              <a:ext cx="260439" cy="242607"/>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9" name="Straight Connector 198">
              <a:extLst>
                <a:ext uri="{FF2B5EF4-FFF2-40B4-BE49-F238E27FC236}">
                  <a16:creationId xmlns:a16="http://schemas.microsoft.com/office/drawing/2014/main" id="{012DD289-9BD9-421D-822D-B8C375055681}"/>
                </a:ext>
              </a:extLst>
            </p:cNvPr>
            <p:cNvCxnSpPr>
              <a:cxnSpLocks/>
              <a:stCxn id="163" idx="5"/>
              <a:endCxn id="165" idx="1"/>
            </p:cNvCxnSpPr>
            <p:nvPr/>
          </p:nvCxnSpPr>
          <p:spPr>
            <a:xfrm rot="5400000" flipV="1">
              <a:off x="10063331" y="5308332"/>
              <a:ext cx="260437" cy="262435"/>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10" name="Group 209">
            <a:extLst>
              <a:ext uri="{FF2B5EF4-FFF2-40B4-BE49-F238E27FC236}">
                <a16:creationId xmlns:a16="http://schemas.microsoft.com/office/drawing/2014/main" id="{1FB55DA1-71DE-4599-A413-1F116FE77B0F}"/>
              </a:ext>
            </a:extLst>
          </p:cNvPr>
          <p:cNvGrpSpPr/>
          <p:nvPr/>
        </p:nvGrpSpPr>
        <p:grpSpPr>
          <a:xfrm>
            <a:off x="9819692" y="1805690"/>
            <a:ext cx="1847935" cy="954107"/>
            <a:chOff x="9815945" y="1089962"/>
            <a:chExt cx="1847935" cy="954107"/>
          </a:xfrm>
        </p:grpSpPr>
        <p:sp>
          <p:nvSpPr>
            <p:cNvPr id="211" name="TextBox 210">
              <a:extLst>
                <a:ext uri="{FF2B5EF4-FFF2-40B4-BE49-F238E27FC236}">
                  <a16:creationId xmlns:a16="http://schemas.microsoft.com/office/drawing/2014/main" id="{57006FA8-BF7A-431A-A4B1-A288A2F2F882}"/>
                </a:ext>
              </a:extLst>
            </p:cNvPr>
            <p:cNvSpPr txBox="1"/>
            <p:nvPr/>
          </p:nvSpPr>
          <p:spPr>
            <a:xfrm>
              <a:off x="9815945" y="1089962"/>
              <a:ext cx="1847935" cy="954107"/>
            </a:xfrm>
            <a:prstGeom prst="rect">
              <a:avLst/>
            </a:prstGeom>
            <a:noFill/>
          </p:spPr>
          <p:txBody>
            <a:bodyPr wrap="square">
              <a:spAutoFit/>
            </a:bodyPr>
            <a:lstStyle/>
            <a:p>
              <a:pPr lvl="1"/>
              <a:r>
                <a:rPr lang="en-CA" sz="2800" dirty="0">
                  <a:latin typeface="Leelawadee UI" panose="020B0502040204020203" pitchFamily="34" charset="-34"/>
                  <a:cs typeface="Leelawadee UI" panose="020B0502040204020203" pitchFamily="34" charset="-34"/>
                </a:rPr>
                <a:t>Male</a:t>
              </a:r>
              <a:br>
                <a:rPr lang="en-CA" sz="2800" dirty="0">
                  <a:latin typeface="Leelawadee UI" panose="020B0502040204020203" pitchFamily="34" charset="-34"/>
                  <a:cs typeface="Leelawadee UI" panose="020B0502040204020203" pitchFamily="34" charset="-34"/>
                </a:rPr>
              </a:br>
              <a:r>
                <a:rPr lang="en-CA" sz="2800" dirty="0">
                  <a:latin typeface="Leelawadee UI" panose="020B0502040204020203" pitchFamily="34" charset="-34"/>
                  <a:cs typeface="Leelawadee UI" panose="020B0502040204020203" pitchFamily="34" charset="-34"/>
                </a:rPr>
                <a:t>Female</a:t>
              </a:r>
            </a:p>
          </p:txBody>
        </p:sp>
        <p:sp>
          <p:nvSpPr>
            <p:cNvPr id="212" name="Oval 211">
              <a:extLst>
                <a:ext uri="{FF2B5EF4-FFF2-40B4-BE49-F238E27FC236}">
                  <a16:creationId xmlns:a16="http://schemas.microsoft.com/office/drawing/2014/main" id="{7B375603-1531-476E-B3D3-3C8BF87512FE}"/>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3" name="Oval 212">
              <a:extLst>
                <a:ext uri="{FF2B5EF4-FFF2-40B4-BE49-F238E27FC236}">
                  <a16:creationId xmlns:a16="http://schemas.microsoft.com/office/drawing/2014/main" id="{9778911A-74C0-491E-897D-DE347DA5AF8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9613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CA" sz="3200" dirty="0">
                <a:latin typeface="Helvetica" panose="020B0604020202020204" pitchFamily="34" charset="0"/>
                <a:cs typeface="Helvetica" panose="020B0604020202020204" pitchFamily="34" charset="0"/>
              </a:rPr>
              <a:t>Aggregation networks under low and high sexual conflict</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18868" y="881649"/>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18868" y="3642205"/>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10014788" y="2303587"/>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44106" y="3356095"/>
            <a:ext cx="2202570" cy="1569660"/>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network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13489" y="1464763"/>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00250" y="4508041"/>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AC0967D4-0EF1-7365-01EF-33B809CAE6E9}"/>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47513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4C6AD3-B506-4FAB-9BE3-B201488366BD}"/>
              </a:ext>
            </a:extLst>
          </p:cNvPr>
          <p:cNvSpPr txBox="1"/>
          <p:nvPr/>
        </p:nvSpPr>
        <p:spPr>
          <a:xfrm rot="16200000">
            <a:off x="1549058" y="3546377"/>
            <a:ext cx="1539025"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Strength</a:t>
            </a:r>
          </a:p>
        </p:txBody>
      </p:sp>
      <p:grpSp>
        <p:nvGrpSpPr>
          <p:cNvPr id="39" name="Group 38">
            <a:extLst>
              <a:ext uri="{FF2B5EF4-FFF2-40B4-BE49-F238E27FC236}">
                <a16:creationId xmlns:a16="http://schemas.microsoft.com/office/drawing/2014/main" id="{45A6D09F-B58C-4DCE-9577-1F9FEFAFCD8E}"/>
              </a:ext>
            </a:extLst>
          </p:cNvPr>
          <p:cNvGrpSpPr/>
          <p:nvPr/>
        </p:nvGrpSpPr>
        <p:grpSpPr>
          <a:xfrm>
            <a:off x="2714625" y="1477431"/>
            <a:ext cx="7078171" cy="5325872"/>
            <a:chOff x="2724150" y="1401232"/>
            <a:chExt cx="7078171" cy="5325872"/>
          </a:xfrm>
        </p:grpSpPr>
        <p:grpSp>
          <p:nvGrpSpPr>
            <p:cNvPr id="8" name="Group 7">
              <a:extLst>
                <a:ext uri="{FF2B5EF4-FFF2-40B4-BE49-F238E27FC236}">
                  <a16:creationId xmlns:a16="http://schemas.microsoft.com/office/drawing/2014/main" id="{D36E6A71-83EA-41C7-A47C-D64A01722B39}"/>
                </a:ext>
              </a:extLst>
            </p:cNvPr>
            <p:cNvGrpSpPr/>
            <p:nvPr/>
          </p:nvGrpSpPr>
          <p:grpSpPr>
            <a:xfrm>
              <a:off x="2724150" y="1609724"/>
              <a:ext cx="7078171" cy="5117380"/>
              <a:chOff x="2479687" y="1514475"/>
              <a:chExt cx="7287721" cy="5328979"/>
            </a:xfrm>
          </p:grpSpPr>
          <p:pic>
            <p:nvPicPr>
              <p:cNvPr id="3" name="Picture 2">
                <a:extLst>
                  <a:ext uri="{FF2B5EF4-FFF2-40B4-BE49-F238E27FC236}">
                    <a16:creationId xmlns:a16="http://schemas.microsoft.com/office/drawing/2014/main" id="{37DB93ED-87E4-40C0-91B4-FDA0DCBB28FC}"/>
                  </a:ext>
                </a:extLst>
              </p:cNvPr>
              <p:cNvPicPr>
                <a:picLocks noChangeAspect="1"/>
              </p:cNvPicPr>
              <p:nvPr/>
            </p:nvPicPr>
            <p:blipFill rotWithShape="1">
              <a:blip r:embed="rId3"/>
              <a:srcRect l="4874"/>
              <a:stretch/>
            </p:blipFill>
            <p:spPr>
              <a:xfrm>
                <a:off x="2479687" y="1514475"/>
                <a:ext cx="7287721" cy="4848225"/>
              </a:xfrm>
              <a:prstGeom prst="rect">
                <a:avLst/>
              </a:prstGeom>
            </p:spPr>
          </p:pic>
          <p:sp>
            <p:nvSpPr>
              <p:cNvPr id="6" name="TextBox 5">
                <a:extLst>
                  <a:ext uri="{FF2B5EF4-FFF2-40B4-BE49-F238E27FC236}">
                    <a16:creationId xmlns:a16="http://schemas.microsoft.com/office/drawing/2014/main" id="{BF074392-CCAF-4668-942E-40E38B47FEEE}"/>
                  </a:ext>
                </a:extLst>
              </p:cNvPr>
              <p:cNvSpPr txBox="1"/>
              <p:nvPr/>
            </p:nvSpPr>
            <p:spPr>
              <a:xfrm>
                <a:off x="3578450" y="6362700"/>
                <a:ext cx="1617773" cy="480754"/>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sp>
            <p:nvSpPr>
              <p:cNvPr id="7" name="TextBox 6">
                <a:extLst>
                  <a:ext uri="{FF2B5EF4-FFF2-40B4-BE49-F238E27FC236}">
                    <a16:creationId xmlns:a16="http://schemas.microsoft.com/office/drawing/2014/main" id="{6B0EDF47-CBB3-45DE-87DC-6D752B2011D8}"/>
                  </a:ext>
                </a:extLst>
              </p:cNvPr>
              <p:cNvSpPr txBox="1"/>
              <p:nvPr/>
            </p:nvSpPr>
            <p:spPr>
              <a:xfrm>
                <a:off x="5835875" y="6362700"/>
                <a:ext cx="1984150" cy="480754"/>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cxnSp>
          <p:nvCxnSpPr>
            <p:cNvPr id="10" name="Straight Connector 9">
              <a:extLst>
                <a:ext uri="{FF2B5EF4-FFF2-40B4-BE49-F238E27FC236}">
                  <a16:creationId xmlns:a16="http://schemas.microsoft.com/office/drawing/2014/main" id="{57C5547E-DD2E-40D6-95DD-C8FBA77C7F11}"/>
                </a:ext>
              </a:extLst>
            </p:cNvPr>
            <p:cNvCxnSpPr>
              <a:cxnSpLocks/>
            </p:cNvCxnSpPr>
            <p:nvPr/>
          </p:nvCxnSpPr>
          <p:spPr>
            <a:xfrm>
              <a:off x="4000500" y="1676399"/>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28F0DD2-7742-4BF0-A4B6-E37CDC006F50}"/>
                </a:ext>
              </a:extLst>
            </p:cNvPr>
            <p:cNvCxnSpPr>
              <a:cxnSpLocks/>
            </p:cNvCxnSpPr>
            <p:nvPr/>
          </p:nvCxnSpPr>
          <p:spPr>
            <a:xfrm>
              <a:off x="4000500" y="1666874"/>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0033B8C1-259E-4E99-BD6A-222EAD1FC7FF}"/>
                </a:ext>
              </a:extLst>
            </p:cNvPr>
            <p:cNvSpPr txBox="1"/>
            <p:nvPr/>
          </p:nvSpPr>
          <p:spPr>
            <a:xfrm>
              <a:off x="4264611" y="1401232"/>
              <a:ext cx="447997"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cxnSp>
          <p:nvCxnSpPr>
            <p:cNvPr id="18" name="Straight Connector 17">
              <a:extLst>
                <a:ext uri="{FF2B5EF4-FFF2-40B4-BE49-F238E27FC236}">
                  <a16:creationId xmlns:a16="http://schemas.microsoft.com/office/drawing/2014/main" id="{79D8FFE8-F21D-4615-A566-7C89AADABACC}"/>
                </a:ext>
              </a:extLst>
            </p:cNvPr>
            <p:cNvCxnSpPr>
              <a:cxnSpLocks/>
            </p:cNvCxnSpPr>
            <p:nvPr/>
          </p:nvCxnSpPr>
          <p:spPr>
            <a:xfrm>
              <a:off x="4876800" y="1675171"/>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cxnSp>
        <p:nvCxnSpPr>
          <p:cNvPr id="27" name="Straight Connector 26">
            <a:extLst>
              <a:ext uri="{FF2B5EF4-FFF2-40B4-BE49-F238E27FC236}">
                <a16:creationId xmlns:a16="http://schemas.microsoft.com/office/drawing/2014/main" id="{F8AFFCA5-5803-4E20-94D7-14B03AD815E2}"/>
              </a:ext>
            </a:extLst>
          </p:cNvPr>
          <p:cNvCxnSpPr>
            <a:cxnSpLocks/>
          </p:cNvCxnSpPr>
          <p:nvPr/>
        </p:nvCxnSpPr>
        <p:spPr>
          <a:xfrm>
            <a:off x="2943225" y="1267778"/>
            <a:ext cx="0" cy="888816"/>
          </a:xfrm>
          <a:prstGeom prst="line">
            <a:avLst/>
          </a:prstGeom>
          <a:ln w="23622">
            <a:solidFill>
              <a:schemeClr val="bg2">
                <a:lumMod val="50000"/>
              </a:schemeClr>
            </a:solidFill>
          </a:ln>
        </p:spPr>
        <p:style>
          <a:lnRef idx="3">
            <a:schemeClr val="dk1"/>
          </a:lnRef>
          <a:fillRef idx="0">
            <a:schemeClr val="dk1"/>
          </a:fillRef>
          <a:effectRef idx="2">
            <a:schemeClr val="dk1"/>
          </a:effectRef>
          <a:fontRef idx="minor">
            <a:schemeClr val="tx1"/>
          </a:fontRef>
        </p:style>
      </p:cxnSp>
      <p:grpSp>
        <p:nvGrpSpPr>
          <p:cNvPr id="40" name="Group 39">
            <a:extLst>
              <a:ext uri="{FF2B5EF4-FFF2-40B4-BE49-F238E27FC236}">
                <a16:creationId xmlns:a16="http://schemas.microsoft.com/office/drawing/2014/main" id="{53587388-0BF0-48B5-868A-22D5C7D9574F}"/>
              </a:ext>
            </a:extLst>
          </p:cNvPr>
          <p:cNvGrpSpPr/>
          <p:nvPr/>
        </p:nvGrpSpPr>
        <p:grpSpPr>
          <a:xfrm>
            <a:off x="4438650" y="1114234"/>
            <a:ext cx="2552700" cy="391773"/>
            <a:chOff x="4410075" y="1018984"/>
            <a:chExt cx="2552700" cy="391773"/>
          </a:xfrm>
        </p:grpSpPr>
        <p:cxnSp>
          <p:nvCxnSpPr>
            <p:cNvPr id="29" name="Straight Connector 28">
              <a:extLst>
                <a:ext uri="{FF2B5EF4-FFF2-40B4-BE49-F238E27FC236}">
                  <a16:creationId xmlns:a16="http://schemas.microsoft.com/office/drawing/2014/main" id="{62226E82-9AD4-4FBF-BD6B-6D1448CD7B62}"/>
                </a:ext>
              </a:extLst>
            </p:cNvPr>
            <p:cNvCxnSpPr>
              <a:cxnSpLocks/>
            </p:cNvCxnSpPr>
            <p:nvPr/>
          </p:nvCxnSpPr>
          <p:spPr>
            <a:xfrm>
              <a:off x="4410075" y="1267778"/>
              <a:ext cx="2552700"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CBC88907-FAEE-40B0-A909-C1F9A03A917B}"/>
                </a:ext>
              </a:extLst>
            </p:cNvPr>
            <p:cNvCxnSpPr>
              <a:cxnSpLocks/>
            </p:cNvCxnSpPr>
            <p:nvPr/>
          </p:nvCxnSpPr>
          <p:spPr>
            <a:xfrm>
              <a:off x="4410075" y="125825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A0C9DC-9D23-4958-9ACD-C8BD7E76A96F}"/>
                </a:ext>
              </a:extLst>
            </p:cNvPr>
            <p:cNvCxnSpPr>
              <a:cxnSpLocks/>
            </p:cNvCxnSpPr>
            <p:nvPr/>
          </p:nvCxnSpPr>
          <p:spPr>
            <a:xfrm>
              <a:off x="6953250" y="127730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F93678D4-3974-4A54-832C-28D16E84F769}"/>
                </a:ext>
              </a:extLst>
            </p:cNvPr>
            <p:cNvSpPr txBox="1"/>
            <p:nvPr/>
          </p:nvSpPr>
          <p:spPr>
            <a:xfrm>
              <a:off x="5386936" y="1018984"/>
              <a:ext cx="990600"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grpSp>
      <p:sp>
        <p:nvSpPr>
          <p:cNvPr id="43" name="TextBox 42">
            <a:extLst>
              <a:ext uri="{FF2B5EF4-FFF2-40B4-BE49-F238E27FC236}">
                <a16:creationId xmlns:a16="http://schemas.microsoft.com/office/drawing/2014/main" id="{AAB46D17-C8E8-4EF6-BBE6-92AFCC8749D3}"/>
              </a:ext>
            </a:extLst>
          </p:cNvPr>
          <p:cNvSpPr txBox="1"/>
          <p:nvPr/>
        </p:nvSpPr>
        <p:spPr>
          <a:xfrm>
            <a:off x="6735268" y="3929656"/>
            <a:ext cx="885825" cy="369332"/>
          </a:xfrm>
          <a:prstGeom prst="rect">
            <a:avLst/>
          </a:prstGeom>
          <a:noFill/>
        </p:spPr>
        <p:txBody>
          <a:bodyPr wrap="square">
            <a:spAutoFit/>
          </a:bodyPr>
          <a:lstStyle/>
          <a:p>
            <a:r>
              <a:rPr lang="en-CA" dirty="0">
                <a:latin typeface="Leelawadee UI" panose="020B0502040204020203" pitchFamily="34" charset="-34"/>
                <a:cs typeface="Leelawadee UI" panose="020B0502040204020203" pitchFamily="34" charset="-34"/>
              </a:rPr>
              <a:t>n.s</a:t>
            </a:r>
          </a:p>
        </p:txBody>
      </p:sp>
      <p:grpSp>
        <p:nvGrpSpPr>
          <p:cNvPr id="45" name="Group 44">
            <a:extLst>
              <a:ext uri="{FF2B5EF4-FFF2-40B4-BE49-F238E27FC236}">
                <a16:creationId xmlns:a16="http://schemas.microsoft.com/office/drawing/2014/main" id="{8F2C0750-4517-42B6-8230-2E90866E82AC}"/>
              </a:ext>
            </a:extLst>
          </p:cNvPr>
          <p:cNvGrpSpPr/>
          <p:nvPr/>
        </p:nvGrpSpPr>
        <p:grpSpPr>
          <a:xfrm>
            <a:off x="6538912" y="4289443"/>
            <a:ext cx="885825" cy="107808"/>
            <a:chOff x="6548437" y="4013780"/>
            <a:chExt cx="885825" cy="107808"/>
          </a:xfrm>
        </p:grpSpPr>
        <p:cxnSp>
          <p:nvCxnSpPr>
            <p:cNvPr id="41" name="Straight Connector 40">
              <a:extLst>
                <a:ext uri="{FF2B5EF4-FFF2-40B4-BE49-F238E27FC236}">
                  <a16:creationId xmlns:a16="http://schemas.microsoft.com/office/drawing/2014/main" id="{0C8308D7-FB36-4264-BF5A-23878E53C421}"/>
                </a:ext>
              </a:extLst>
            </p:cNvPr>
            <p:cNvCxnSpPr>
              <a:cxnSpLocks/>
            </p:cNvCxnSpPr>
            <p:nvPr/>
          </p:nvCxnSpPr>
          <p:spPr>
            <a:xfrm>
              <a:off x="6548437" y="4013780"/>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90A069D1-5D74-4662-B8BD-507F2F6A427C}"/>
                </a:ext>
              </a:extLst>
            </p:cNvPr>
            <p:cNvCxnSpPr>
              <a:cxnSpLocks/>
            </p:cNvCxnSpPr>
            <p:nvPr/>
          </p:nvCxnSpPr>
          <p:spPr>
            <a:xfrm>
              <a:off x="6553199" y="4017898"/>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AEE76234-5BA3-4A5A-A5E1-2AE48A3BA279}"/>
                </a:ext>
              </a:extLst>
            </p:cNvPr>
            <p:cNvCxnSpPr>
              <a:cxnSpLocks/>
            </p:cNvCxnSpPr>
            <p:nvPr/>
          </p:nvCxnSpPr>
          <p:spPr>
            <a:xfrm>
              <a:off x="7424737" y="4013780"/>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sp>
        <p:nvSpPr>
          <p:cNvPr id="24" name="Title 1">
            <a:extLst>
              <a:ext uri="{FF2B5EF4-FFF2-40B4-BE49-F238E27FC236}">
                <a16:creationId xmlns:a16="http://schemas.microsoft.com/office/drawing/2014/main" id="{4A8CF826-F33D-FC96-A6D4-E9F5EB18B4DA}"/>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form fewer and weaker social connections compared to males</a:t>
            </a:r>
          </a:p>
        </p:txBody>
      </p:sp>
    </p:spTree>
    <p:extLst>
      <p:ext uri="{BB962C8B-B14F-4D97-AF65-F5344CB8AC3E}">
        <p14:creationId xmlns:p14="http://schemas.microsoft.com/office/powerpoint/2010/main" val="484516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selectively aggregate with other females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0858" y="1054863"/>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0858" y="3815419"/>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802A5B6A-210A-A4BF-5252-9876B97D22FE}"/>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51033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EB5B0-0432-80F6-CE50-F574F443AC5A}"/>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We tested the social preferences of individual females</a:t>
            </a:r>
          </a:p>
        </p:txBody>
      </p:sp>
      <p:grpSp>
        <p:nvGrpSpPr>
          <p:cNvPr id="28" name="Group 27">
            <a:extLst>
              <a:ext uri="{FF2B5EF4-FFF2-40B4-BE49-F238E27FC236}">
                <a16:creationId xmlns:a16="http://schemas.microsoft.com/office/drawing/2014/main" id="{AC65B2F7-0B6E-3F43-E99B-D6E216877CC0}"/>
              </a:ext>
            </a:extLst>
          </p:cNvPr>
          <p:cNvGrpSpPr/>
          <p:nvPr/>
        </p:nvGrpSpPr>
        <p:grpSpPr>
          <a:xfrm>
            <a:off x="439948" y="1416538"/>
            <a:ext cx="1745540" cy="1682369"/>
            <a:chOff x="2087784" y="3872751"/>
            <a:chExt cx="747903" cy="724217"/>
          </a:xfrm>
        </p:grpSpPr>
        <p:grpSp>
          <p:nvGrpSpPr>
            <p:cNvPr id="29" name="Group 28">
              <a:extLst>
                <a:ext uri="{FF2B5EF4-FFF2-40B4-BE49-F238E27FC236}">
                  <a16:creationId xmlns:a16="http://schemas.microsoft.com/office/drawing/2014/main" id="{9AC17A21-7F47-98A7-0BF7-5CECFC86D2EA}"/>
                </a:ext>
              </a:extLst>
            </p:cNvPr>
            <p:cNvGrpSpPr/>
            <p:nvPr/>
          </p:nvGrpSpPr>
          <p:grpSpPr>
            <a:xfrm>
              <a:off x="2103024" y="3872751"/>
              <a:ext cx="732663" cy="724217"/>
              <a:chOff x="2115140" y="2074174"/>
              <a:chExt cx="732663" cy="724217"/>
            </a:xfrm>
          </p:grpSpPr>
          <p:sp>
            <p:nvSpPr>
              <p:cNvPr id="31" name="Oval 30">
                <a:extLst>
                  <a:ext uri="{FF2B5EF4-FFF2-40B4-BE49-F238E27FC236}">
                    <a16:creationId xmlns:a16="http://schemas.microsoft.com/office/drawing/2014/main" id="{CCB6CE10-226D-EB3D-25DD-204C0306A4C6}"/>
                  </a:ext>
                </a:extLst>
              </p:cNvPr>
              <p:cNvSpPr/>
              <p:nvPr/>
            </p:nvSpPr>
            <p:spPr>
              <a:xfrm>
                <a:off x="2115140" y="2074174"/>
                <a:ext cx="722124" cy="724217"/>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32" name="Picture 31">
                <a:extLst>
                  <a:ext uri="{FF2B5EF4-FFF2-40B4-BE49-F238E27FC236}">
                    <a16:creationId xmlns:a16="http://schemas.microsoft.com/office/drawing/2014/main" id="{DEC80C96-DF4C-8E9D-83D8-D68B1086032E}"/>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81015" y="2286733"/>
                <a:ext cx="266788" cy="239433"/>
              </a:xfrm>
              <a:prstGeom prst="rect">
                <a:avLst/>
              </a:prstGeom>
            </p:spPr>
          </p:pic>
          <p:pic>
            <p:nvPicPr>
              <p:cNvPr id="33" name="Picture 2" descr="No description available.">
                <a:extLst>
                  <a:ext uri="{FF2B5EF4-FFF2-40B4-BE49-F238E27FC236}">
                    <a16:creationId xmlns:a16="http://schemas.microsoft.com/office/drawing/2014/main" id="{7C95C86C-E90A-82C2-ECAB-41884FEEA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469" y="2278893"/>
                <a:ext cx="298972" cy="26298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02EC625-5D40-0958-508D-8A6B6DE0841E}"/>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87784" y="4094570"/>
              <a:ext cx="266789" cy="239433"/>
            </a:xfrm>
            <a:prstGeom prst="rect">
              <a:avLst/>
            </a:prstGeom>
          </p:spPr>
        </p:pic>
      </p:grpSp>
      <p:pic>
        <p:nvPicPr>
          <p:cNvPr id="35" name="Picture 34">
            <a:extLst>
              <a:ext uri="{FF2B5EF4-FFF2-40B4-BE49-F238E27FC236}">
                <a16:creationId xmlns:a16="http://schemas.microsoft.com/office/drawing/2014/main" id="{57998FDD-EC2F-A6C4-341F-C5A5FF1331E7}"/>
              </a:ext>
            </a:extLst>
          </p:cNvPr>
          <p:cNvPicPr>
            <a:picLocks noChangeAspect="1"/>
          </p:cNvPicPr>
          <p:nvPr/>
        </p:nvPicPr>
        <p:blipFill>
          <a:blip r:embed="rId5"/>
          <a:stretch>
            <a:fillRect/>
          </a:stretch>
        </p:blipFill>
        <p:spPr>
          <a:xfrm>
            <a:off x="5267243" y="3033097"/>
            <a:ext cx="5458587" cy="457264"/>
          </a:xfrm>
          <a:prstGeom prst="rect">
            <a:avLst/>
          </a:prstGeom>
        </p:spPr>
      </p:pic>
      <p:sp>
        <p:nvSpPr>
          <p:cNvPr id="37" name="TextBox 36">
            <a:extLst>
              <a:ext uri="{FF2B5EF4-FFF2-40B4-BE49-F238E27FC236}">
                <a16:creationId xmlns:a16="http://schemas.microsoft.com/office/drawing/2014/main" id="{2D982DC3-40ED-AFB7-452A-84270EB5B2A8}"/>
              </a:ext>
            </a:extLst>
          </p:cNvPr>
          <p:cNvSpPr txBox="1"/>
          <p:nvPr/>
        </p:nvSpPr>
        <p:spPr>
          <a:xfrm>
            <a:off x="394558" y="3883459"/>
            <a:ext cx="10476035"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Females strongly prefer the company of other females</a:t>
            </a:r>
          </a:p>
        </p:txBody>
      </p:sp>
      <p:sp>
        <p:nvSpPr>
          <p:cNvPr id="38" name="TextBox 37">
            <a:extLst>
              <a:ext uri="{FF2B5EF4-FFF2-40B4-BE49-F238E27FC236}">
                <a16:creationId xmlns:a16="http://schemas.microsoft.com/office/drawing/2014/main" id="{095A7CFB-1F7A-C738-87B1-2FFF0B2DA0EA}"/>
              </a:ext>
            </a:extLst>
          </p:cNvPr>
          <p:cNvSpPr txBox="1"/>
          <p:nvPr/>
        </p:nvSpPr>
        <p:spPr>
          <a:xfrm>
            <a:off x="394558" y="4434724"/>
            <a:ext cx="9132887"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Sexual conflict over the social environment</a:t>
            </a:r>
          </a:p>
        </p:txBody>
      </p:sp>
      <p:grpSp>
        <p:nvGrpSpPr>
          <p:cNvPr id="48" name="Group 47">
            <a:extLst>
              <a:ext uri="{FF2B5EF4-FFF2-40B4-BE49-F238E27FC236}">
                <a16:creationId xmlns:a16="http://schemas.microsoft.com/office/drawing/2014/main" id="{7F5652BC-FB1B-29FD-900F-198A371C7640}"/>
              </a:ext>
            </a:extLst>
          </p:cNvPr>
          <p:cNvGrpSpPr/>
          <p:nvPr/>
        </p:nvGrpSpPr>
        <p:grpSpPr>
          <a:xfrm>
            <a:off x="2235417" y="1583535"/>
            <a:ext cx="9516635" cy="1329711"/>
            <a:chOff x="1921927" y="2337556"/>
            <a:chExt cx="7887068" cy="1091444"/>
          </a:xfrm>
        </p:grpSpPr>
        <p:pic>
          <p:nvPicPr>
            <p:cNvPr id="34" name="Picture 33">
              <a:extLst>
                <a:ext uri="{FF2B5EF4-FFF2-40B4-BE49-F238E27FC236}">
                  <a16:creationId xmlns:a16="http://schemas.microsoft.com/office/drawing/2014/main" id="{3C32F5A6-8EDA-BD5E-8823-8573684446F6}"/>
                </a:ext>
              </a:extLst>
            </p:cNvPr>
            <p:cNvPicPr>
              <a:picLocks noChangeAspect="1"/>
            </p:cNvPicPr>
            <p:nvPr/>
          </p:nvPicPr>
          <p:blipFill rotWithShape="1">
            <a:blip r:embed="rId6"/>
            <a:srcRect l="4143" t="973" b="27834"/>
            <a:stretch/>
          </p:blipFill>
          <p:spPr>
            <a:xfrm>
              <a:off x="1921927" y="2337556"/>
              <a:ext cx="7837759" cy="1091444"/>
            </a:xfrm>
            <a:prstGeom prst="rect">
              <a:avLst/>
            </a:prstGeom>
          </p:spPr>
        </p:pic>
        <p:sp>
          <p:nvSpPr>
            <p:cNvPr id="46" name="TextBox 45">
              <a:extLst>
                <a:ext uri="{FF2B5EF4-FFF2-40B4-BE49-F238E27FC236}">
                  <a16:creationId xmlns:a16="http://schemas.microsoft.com/office/drawing/2014/main" id="{4F520D51-E243-AE6A-BF7E-9B2C6E70611C}"/>
                </a:ext>
              </a:extLst>
            </p:cNvPr>
            <p:cNvSpPr txBox="1"/>
            <p:nvPr/>
          </p:nvSpPr>
          <p:spPr>
            <a:xfrm>
              <a:off x="8347948" y="2781587"/>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&lt; 0.01</a:t>
              </a:r>
            </a:p>
          </p:txBody>
        </p:sp>
      </p:grpSp>
      <p:sp>
        <p:nvSpPr>
          <p:cNvPr id="39" name="TextBox 38">
            <a:extLst>
              <a:ext uri="{FF2B5EF4-FFF2-40B4-BE49-F238E27FC236}">
                <a16:creationId xmlns:a16="http://schemas.microsoft.com/office/drawing/2014/main" id="{EB7E9B9E-792A-8415-1984-9F35BE281EFA}"/>
              </a:ext>
            </a:extLst>
          </p:cNvPr>
          <p:cNvSpPr txBox="1"/>
          <p:nvPr/>
        </p:nvSpPr>
        <p:spPr>
          <a:xfrm>
            <a:off x="944662" y="2521239"/>
            <a:ext cx="929496"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N</a:t>
            </a:r>
            <a:r>
              <a:rPr lang="en-CA" dirty="0">
                <a:latin typeface="Helvetica" panose="020B0604020202020204" pitchFamily="34" charset="0"/>
                <a:cs typeface="Helvetica" panose="020B0604020202020204" pitchFamily="34" charset="0"/>
              </a:rPr>
              <a:t> = 28</a:t>
            </a:r>
            <a:endParaRPr lang="en-CA" dirty="0"/>
          </a:p>
        </p:txBody>
      </p:sp>
      <p:sp>
        <p:nvSpPr>
          <p:cNvPr id="17" name="Rectangle 16">
            <a:extLst>
              <a:ext uri="{FF2B5EF4-FFF2-40B4-BE49-F238E27FC236}">
                <a16:creationId xmlns:a16="http://schemas.microsoft.com/office/drawing/2014/main" id="{82E7D9B9-8841-EC3C-08AE-D1B9C24B76A0}"/>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78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video-to-gif output image]">
            <a:extLst>
              <a:ext uri="{FF2B5EF4-FFF2-40B4-BE49-F238E27FC236}">
                <a16:creationId xmlns:a16="http://schemas.microsoft.com/office/drawing/2014/main" id="{2B535FBA-92E8-FE04-277E-19DCB74FD139}"/>
              </a:ext>
            </a:extLst>
          </p:cNvPr>
          <p:cNvPicPr>
            <a:picLocks noChangeAspect="1" noChangeArrowheads="1"/>
          </p:cNvPicPr>
          <p:nvPr/>
        </p:nvPicPr>
        <p:blipFill rotWithShape="1">
          <a:blip r:embed="rId2">
            <a:alphaModFix/>
            <a:duotone>
              <a:prstClr val="black"/>
              <a:srgbClr val="FF0000">
                <a:tint val="45000"/>
                <a:satMod val="400000"/>
              </a:srgbClr>
            </a:duotone>
            <a:extLst>
              <a:ext uri="{28A0092B-C50C-407E-A947-70E740481C1C}">
                <a14:useLocalDpi xmlns:a14="http://schemas.microsoft.com/office/drawing/2010/main" val="0"/>
              </a:ext>
            </a:extLst>
          </a:blip>
          <a:srcRect r="10322" b="11832"/>
          <a:stretch/>
        </p:blipFill>
        <p:spPr bwMode="auto">
          <a:xfrm>
            <a:off x="812802" y="1500254"/>
            <a:ext cx="4864095" cy="314842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picture containing indoor, bathroom, wall, white&#10;&#10;Description automatically generated">
            <a:extLst>
              <a:ext uri="{FF2B5EF4-FFF2-40B4-BE49-F238E27FC236}">
                <a16:creationId xmlns:a16="http://schemas.microsoft.com/office/drawing/2014/main" id="{A5E30E34-BF27-B1BF-2C8C-41AAA4F0A9BF}"/>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3098"/>
          <a:stretch/>
        </p:blipFill>
        <p:spPr>
          <a:xfrm>
            <a:off x="6515102" y="1500254"/>
            <a:ext cx="4864096" cy="3148422"/>
          </a:xfrm>
          <a:prstGeom prst="rect">
            <a:avLst/>
          </a:prstGeom>
          <a:noFill/>
          <a:ln w="19050">
            <a:solidFill>
              <a:schemeClr val="tx1"/>
            </a:solidFill>
          </a:ln>
        </p:spPr>
      </p:pic>
      <p:sp>
        <p:nvSpPr>
          <p:cNvPr id="13" name="TextBox 12">
            <a:extLst>
              <a:ext uri="{FF2B5EF4-FFF2-40B4-BE49-F238E27FC236}">
                <a16:creationId xmlns:a16="http://schemas.microsoft.com/office/drawing/2014/main" id="{6B9E6F2B-B17E-D381-B6C2-EB0E6D36C040}"/>
              </a:ext>
            </a:extLst>
          </p:cNvPr>
          <p:cNvSpPr txBox="1"/>
          <p:nvPr/>
        </p:nvSpPr>
        <p:spPr>
          <a:xfrm>
            <a:off x="254076" y="209485"/>
            <a:ext cx="11509695" cy="1077218"/>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As we tracked bed bug aggregations, we also documented all sexual interactions </a:t>
            </a:r>
            <a:endParaRPr lang="en-CA" sz="3200" dirty="0">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618C5033-6AC6-F8EA-ACC3-E8F5C115191A}"/>
              </a:ext>
            </a:extLst>
          </p:cNvPr>
          <p:cNvSpPr txBox="1"/>
          <p:nvPr/>
        </p:nvSpPr>
        <p:spPr>
          <a:xfrm>
            <a:off x="555953" y="4648674"/>
            <a:ext cx="5120944"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Mounts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(attempted inseminations)</a:t>
            </a:r>
            <a:endParaRPr lang="en-CA" sz="2800" dirty="0">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5F5E697-C34B-6C57-FDD9-D1596F31C220}"/>
              </a:ext>
            </a:extLst>
          </p:cNvPr>
          <p:cNvSpPr txBox="1"/>
          <p:nvPr/>
        </p:nvSpPr>
        <p:spPr>
          <a:xfrm>
            <a:off x="7748754" y="4752621"/>
            <a:ext cx="2919246" cy="523220"/>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Inseminations</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57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3"/>
          <a:srcRect t="2816"/>
          <a:stretch/>
        </p:blipFill>
        <p:spPr>
          <a:xfrm>
            <a:off x="2068465"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520769" y="3898611"/>
            <a:ext cx="3900668"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9E312A8-A8C4-20C3-52CE-E2F428D0E24A}"/>
              </a:ext>
            </a:extLst>
          </p:cNvPr>
          <p:cNvSpPr txBox="1"/>
          <p:nvPr/>
        </p:nvSpPr>
        <p:spPr>
          <a:xfrm>
            <a:off x="7520769" y="1559045"/>
            <a:ext cx="3792276"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based on </a:t>
            </a:r>
            <a:r>
              <a:rPr lang="en-US" sz="2800" b="1" dirty="0">
                <a:latin typeface="Helvetica" panose="020B0604020202020204" pitchFamily="34" charset="0"/>
                <a:cs typeface="Helvetica" panose="020B0604020202020204" pitchFamily="34" charset="0"/>
              </a:rPr>
              <a:t>female insemination status</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30B7828A-7B54-B593-8C12-8928CC6DDCF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048E20-25A3-DC6C-244B-9EF0EFD73DF8}"/>
              </a:ext>
            </a:extLst>
          </p:cNvPr>
          <p:cNvSpPr/>
          <p:nvPr/>
        </p:nvSpPr>
        <p:spPr>
          <a:xfrm>
            <a:off x="396815" y="262137"/>
            <a:ext cx="7822948" cy="646331"/>
          </a:xfrm>
          <a:prstGeom prst="rect">
            <a:avLst/>
          </a:prstGeom>
          <a:noFill/>
        </p:spPr>
        <p:txBody>
          <a:bodyPr wrap="square" lIns="91440" tIns="45720" rIns="91440" bIns="45720">
            <a:spAutoFit/>
          </a:bodyPr>
          <a:lstStyle/>
          <a:p>
            <a:r>
              <a:rPr lang="en-US" sz="3600" b="1" cap="none" spc="0" dirty="0">
                <a:ln w="0"/>
                <a:latin typeface="Helvetica" panose="020B0604020202020204" pitchFamily="34" charset="0"/>
                <a:cs typeface="Helvetica" panose="020B0604020202020204" pitchFamily="34" charset="0"/>
              </a:rPr>
              <a:t>Overa</a:t>
            </a:r>
            <a:r>
              <a:rPr lang="en-US" sz="3600" b="1" dirty="0">
                <a:ln w="0"/>
                <a:latin typeface="Helvetica" panose="020B0604020202020204" pitchFamily="34" charset="0"/>
                <a:cs typeface="Helvetica" panose="020B0604020202020204" pitchFamily="34" charset="0"/>
              </a:rPr>
              <a:t>rching goal of my PhD:</a:t>
            </a:r>
            <a:endParaRPr lang="en-US" sz="3600" b="1" cap="none" spc="0" dirty="0">
              <a:ln w="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B80D3E9-3B71-95A7-6CBB-DA925DB984E9}"/>
              </a:ext>
            </a:extLst>
          </p:cNvPr>
          <p:cNvSpPr/>
          <p:nvPr/>
        </p:nvSpPr>
        <p:spPr>
          <a:xfrm>
            <a:off x="396815" y="908468"/>
            <a:ext cx="11681831" cy="584775"/>
          </a:xfrm>
          <a:prstGeom prst="rect">
            <a:avLst/>
          </a:prstGeom>
          <a:noFill/>
        </p:spPr>
        <p:txBody>
          <a:bodyPr wrap="square" lIns="91440" tIns="45720" rIns="91440" bIns="45720">
            <a:spAutoFit/>
          </a:bodyPr>
          <a:lstStyle/>
          <a:p>
            <a:r>
              <a:rPr lang="en-US" sz="3200" cap="none" spc="0" dirty="0">
                <a:ln w="0"/>
                <a:latin typeface="Helvetica" panose="020B0604020202020204" pitchFamily="34" charset="0"/>
                <a:cs typeface="Helvetica" panose="020B0604020202020204" pitchFamily="34" charset="0"/>
              </a:rPr>
              <a:t>Using social network analysis to study sexual conflict</a:t>
            </a:r>
          </a:p>
        </p:txBody>
      </p:sp>
      <p:sp>
        <p:nvSpPr>
          <p:cNvPr id="5" name="TextBox 4">
            <a:extLst>
              <a:ext uri="{FF2B5EF4-FFF2-40B4-BE49-F238E27FC236}">
                <a16:creationId xmlns:a16="http://schemas.microsoft.com/office/drawing/2014/main" id="{07961BFF-6C84-5BCE-F5F7-78B8BB6ACCD2}"/>
              </a:ext>
            </a:extLst>
          </p:cNvPr>
          <p:cNvSpPr txBox="1"/>
          <p:nvPr/>
        </p:nvSpPr>
        <p:spPr>
          <a:xfrm>
            <a:off x="396815" y="1493243"/>
            <a:ext cx="10696755" cy="584775"/>
          </a:xfrm>
          <a:prstGeom prst="rect">
            <a:avLst/>
          </a:prstGeom>
          <a:noFill/>
        </p:spPr>
        <p:txBody>
          <a:bodyPr wrap="square">
            <a:spAutoFit/>
          </a:bodyPr>
          <a:lstStyle/>
          <a:p>
            <a:pPr marL="914400" lvl="1" indent="-457200">
              <a:buFont typeface="Arial" panose="020B0604020202020204" pitchFamily="34" charset="0"/>
              <a:buChar char="•"/>
            </a:pPr>
            <a:r>
              <a:rPr lang="en-US" sz="3200" dirty="0">
                <a:ln w="0"/>
                <a:latin typeface="Helvetica" panose="020B0604020202020204" pitchFamily="34" charset="0"/>
                <a:cs typeface="Helvetica" panose="020B0604020202020204" pitchFamily="34" charset="0"/>
              </a:rPr>
              <a:t>Social networks investigating aggregation patterns</a:t>
            </a:r>
          </a:p>
        </p:txBody>
      </p:sp>
      <p:sp>
        <p:nvSpPr>
          <p:cNvPr id="7" name="TextBox 6">
            <a:extLst>
              <a:ext uri="{FF2B5EF4-FFF2-40B4-BE49-F238E27FC236}">
                <a16:creationId xmlns:a16="http://schemas.microsoft.com/office/drawing/2014/main" id="{E709E53F-DB06-0D16-778C-696C2C24D2AE}"/>
              </a:ext>
            </a:extLst>
          </p:cNvPr>
          <p:cNvSpPr txBox="1"/>
          <p:nvPr/>
        </p:nvSpPr>
        <p:spPr>
          <a:xfrm>
            <a:off x="396815" y="2078018"/>
            <a:ext cx="9943381" cy="584775"/>
          </a:xfrm>
          <a:prstGeom prst="rect">
            <a:avLst/>
          </a:prstGeom>
          <a:noFill/>
        </p:spPr>
        <p:txBody>
          <a:bodyPr wrap="square">
            <a:spAutoFit/>
          </a:bodyPr>
          <a:lstStyle/>
          <a:p>
            <a:pPr marL="914400" lvl="1" indent="-457200">
              <a:buFont typeface="Arial" panose="020B0604020202020204" pitchFamily="34" charset="0"/>
              <a:buChar char="•"/>
            </a:pPr>
            <a:r>
              <a:rPr lang="en-US" sz="3200" dirty="0">
                <a:ln w="0"/>
                <a:latin typeface="Helvetica" panose="020B0604020202020204" pitchFamily="34" charset="0"/>
                <a:cs typeface="Helvetica" panose="020B0604020202020204" pitchFamily="34" charset="0"/>
              </a:rPr>
              <a:t>Sexual networks of mounts and inseminations</a:t>
            </a:r>
            <a:endParaRPr lang="en-US" sz="3200" cap="none" spc="0" dirty="0">
              <a:ln w="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7102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3598032" y="3802467"/>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2158778" y="266347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3615466" y="2148097"/>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3555064" y="3251551"/>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3762673" y="1497259"/>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3859895" y="3798044"/>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2395424" y="2774497"/>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7056481" y="2719320"/>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5252610" y="979836"/>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341505" y="4821112"/>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540368" y="5064522"/>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30" name="Group 29">
            <a:extLst>
              <a:ext uri="{FF2B5EF4-FFF2-40B4-BE49-F238E27FC236}">
                <a16:creationId xmlns:a16="http://schemas.microsoft.com/office/drawing/2014/main" id="{C31ACEB9-C2FB-D38B-5899-7E8460D3FC73}"/>
              </a:ext>
            </a:extLst>
          </p:cNvPr>
          <p:cNvGrpSpPr/>
          <p:nvPr/>
        </p:nvGrpSpPr>
        <p:grpSpPr>
          <a:xfrm>
            <a:off x="5081776" y="2498862"/>
            <a:ext cx="2013780" cy="1376997"/>
            <a:chOff x="5116243" y="2498862"/>
            <a:chExt cx="1985125" cy="1376997"/>
          </a:xfrm>
        </p:grpSpPr>
        <p:cxnSp>
          <p:nvCxnSpPr>
            <p:cNvPr id="20" name="Straight Arrow Connector 19">
              <a:extLst>
                <a:ext uri="{FF2B5EF4-FFF2-40B4-BE49-F238E27FC236}">
                  <a16:creationId xmlns:a16="http://schemas.microsoft.com/office/drawing/2014/main" id="{2EA10829-5C9D-4276-B187-F54BEB3B70D2}"/>
                </a:ext>
              </a:extLst>
            </p:cNvPr>
            <p:cNvCxnSpPr>
              <a:cxnSpLocks/>
              <a:stCxn id="17" idx="2"/>
            </p:cNvCxnSpPr>
            <p:nvPr/>
          </p:nvCxnSpPr>
          <p:spPr>
            <a:xfrm>
              <a:off x="6314609" y="2498862"/>
              <a:ext cx="0" cy="7493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9469E39-8BE1-741B-8707-579EF6462866}"/>
                </a:ext>
              </a:extLst>
            </p:cNvPr>
            <p:cNvGrpSpPr/>
            <p:nvPr/>
          </p:nvGrpSpPr>
          <p:grpSpPr>
            <a:xfrm>
              <a:off x="5617624" y="3227307"/>
              <a:ext cx="1483744" cy="646331"/>
              <a:chOff x="2374448" y="4618495"/>
              <a:chExt cx="1483744" cy="646331"/>
            </a:xfrm>
          </p:grpSpPr>
          <p:sp>
            <p:nvSpPr>
              <p:cNvPr id="58" name="Rectangle: Rounded Corners 57">
                <a:extLst>
                  <a:ext uri="{FF2B5EF4-FFF2-40B4-BE49-F238E27FC236}">
                    <a16:creationId xmlns:a16="http://schemas.microsoft.com/office/drawing/2014/main" id="{02191BFF-DD54-6F8D-80D9-9459E2F8D7A9}"/>
                  </a:ext>
                </a:extLst>
              </p:cNvPr>
              <p:cNvSpPr/>
              <p:nvPr/>
            </p:nvSpPr>
            <p:spPr>
              <a:xfrm>
                <a:off x="2374448" y="4653705"/>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66" name="Rectangle 65">
                <a:extLst>
                  <a:ext uri="{FF2B5EF4-FFF2-40B4-BE49-F238E27FC236}">
                    <a16:creationId xmlns:a16="http://schemas.microsoft.com/office/drawing/2014/main" id="{8C1B1E9B-92F4-C1DA-5CCC-A672221C63B8}"/>
                  </a:ext>
                </a:extLst>
              </p:cNvPr>
              <p:cNvSpPr/>
              <p:nvPr/>
            </p:nvSpPr>
            <p:spPr>
              <a:xfrm>
                <a:off x="2530790" y="4618495"/>
                <a:ext cx="1206720"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chooses</a:t>
                </a:r>
              </a:p>
            </p:txBody>
          </p:sp>
        </p:grpSp>
        <p:cxnSp>
          <p:nvCxnSpPr>
            <p:cNvPr id="67" name="Straight Arrow Connector 66">
              <a:extLst>
                <a:ext uri="{FF2B5EF4-FFF2-40B4-BE49-F238E27FC236}">
                  <a16:creationId xmlns:a16="http://schemas.microsoft.com/office/drawing/2014/main" id="{23131A5C-38A3-83CA-9410-7A0B1D4EEF0C}"/>
                </a:ext>
              </a:extLst>
            </p:cNvPr>
            <p:cNvCxnSpPr>
              <a:cxnSpLocks/>
              <a:endCxn id="58" idx="1"/>
            </p:cNvCxnSpPr>
            <p:nvPr/>
          </p:nvCxnSpPr>
          <p:spPr>
            <a:xfrm flipV="1">
              <a:off x="5116243" y="3554905"/>
              <a:ext cx="501381" cy="320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174293" y="898974"/>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3144667"/>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711380" y="898974"/>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323030"/>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973561"/>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1094195"/>
            <a:ext cx="4332252" cy="1172457"/>
            <a:chOff x="7054051" y="1408709"/>
            <a:chExt cx="4147801" cy="117245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5" name="TextBox 34">
              <a:extLst>
                <a:ext uri="{FF2B5EF4-FFF2-40B4-BE49-F238E27FC236}">
                  <a16:creationId xmlns:a16="http://schemas.microsoft.com/office/drawing/2014/main" id="{B7B128C6-0844-4F3E-9E48-E08F057FA567}"/>
                </a:ext>
              </a:extLst>
            </p:cNvPr>
            <p:cNvSpPr txBox="1"/>
            <p:nvPr/>
          </p:nvSpPr>
          <p:spPr>
            <a:xfrm>
              <a:off x="7323143" y="1408709"/>
              <a:ext cx="903165" cy="461665"/>
            </a:xfrm>
            <a:prstGeom prst="rect">
              <a:avLst/>
            </a:prstGeom>
            <a:noFill/>
          </p:spPr>
          <p:txBody>
            <a:bodyPr wrap="square" rtlCol="0">
              <a:spAutoFit/>
            </a:bodyPr>
            <a:lstStyle/>
            <a:p>
              <a:r>
                <a:rPr lang="en-CA" sz="2400"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648072" cy="461665"/>
            </a:xfrm>
            <a:prstGeom prst="rect">
              <a:avLst/>
            </a:prstGeom>
            <a:noFill/>
          </p:spPr>
          <p:txBody>
            <a:bodyPr wrap="square" rtlCol="0">
              <a:spAutoFit/>
            </a:bodyPr>
            <a:lstStyle/>
            <a:p>
              <a:r>
                <a:rPr lang="en-CA" sz="2400"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873557" cy="461665"/>
            </a:xfrm>
            <a:prstGeom prst="rect">
              <a:avLst/>
            </a:prstGeom>
            <a:noFill/>
          </p:spPr>
          <p:txBody>
            <a:bodyPr wrap="square" rtlCol="0">
              <a:spAutoFit/>
            </a:bodyPr>
            <a:lstStyle/>
            <a:p>
              <a:r>
                <a:rPr lang="en-CA" sz="2400"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Mounting networks: </a:t>
            </a:r>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p>
          <a:p>
            <a:r>
              <a:rPr lang="en-CA" sz="2400" b="1" dirty="0">
                <a:latin typeface="Helvetica" panose="020B0604020202020204" pitchFamily="34" charset="0"/>
                <a:cs typeface="Helvetica" panose="020B0604020202020204" pitchFamily="34" charset="0"/>
              </a:rPr>
              <a:t>                                    </a:t>
            </a:r>
            <a:r>
              <a:rPr lang="en-CA" sz="2400" dirty="0">
                <a:latin typeface="Helvetica" panose="020B0604020202020204" pitchFamily="34" charset="0"/>
                <a:cs typeface="Helvetica" panose="020B0604020202020204" pitchFamily="34" charset="0"/>
              </a:rPr>
              <a:t>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959026"/>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2220195"/>
            <a:ext cx="4045812" cy="461665"/>
          </a:xfrm>
          <a:prstGeom prst="rect">
            <a:avLst/>
          </a:prstGeom>
          <a:noFill/>
        </p:spPr>
        <p:txBody>
          <a:bodyPr wrap="square" rtlCol="0">
            <a:spAutoFit/>
          </a:bodyPr>
          <a:lstStyle/>
          <a:p>
            <a:r>
              <a:rPr lang="en-CA" sz="2400"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Insemination networks: </a:t>
            </a:r>
            <a:r>
              <a:rPr lang="en-CA" sz="2400" dirty="0">
                <a:latin typeface="Helvetica" panose="020B0604020202020204" pitchFamily="34" charset="0"/>
                <a:cs typeface="Helvetica" panose="020B0604020202020204" pitchFamily="34" charset="0"/>
              </a:rPr>
              <a:t>Distantly inseminated females were </a:t>
            </a:r>
            <a:r>
              <a:rPr lang="en-CA" sz="2400" b="1" dirty="0">
                <a:latin typeface="Helvetica" panose="020B0604020202020204" pitchFamily="34" charset="0"/>
                <a:cs typeface="Helvetica" panose="020B0604020202020204" pitchFamily="34" charset="0"/>
              </a:rPr>
              <a:t>inseminated</a:t>
            </a:r>
            <a:r>
              <a:rPr lang="en-CA" sz="2400" dirty="0">
                <a:latin typeface="Helvetica" panose="020B0604020202020204" pitchFamily="34" charset="0"/>
                <a:cs typeface="Helvetica" panose="020B0604020202020204" pitchFamily="34" charset="0"/>
              </a:rPr>
              <a:t> more</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866419" cy="4851000"/>
            <a:chOff x="1336557" y="1292754"/>
            <a:chExt cx="9376063"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4013371" cy="1121030"/>
              <a:chOff x="7054051" y="1316810"/>
              <a:chExt cx="4013371" cy="112103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443962"/>
              </a:xfrm>
              <a:prstGeom prst="rect">
                <a:avLst/>
              </a:prstGeom>
              <a:noFill/>
            </p:spPr>
            <p:txBody>
              <a:bodyPr wrap="square" rtlCol="0">
                <a:spAutoFit/>
              </a:bodyPr>
              <a:lstStyle/>
              <a:p>
                <a:r>
                  <a:rPr lang="en-CA" sz="2400"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4" y="1635249"/>
                <a:ext cx="3639794" cy="443962"/>
              </a:xfrm>
              <a:prstGeom prst="rect">
                <a:avLst/>
              </a:prstGeom>
              <a:noFill/>
            </p:spPr>
            <p:txBody>
              <a:bodyPr wrap="square" rtlCol="0">
                <a:spAutoFit/>
              </a:bodyPr>
              <a:lstStyle/>
              <a:p>
                <a:r>
                  <a:rPr lang="en-CA" sz="2400"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739127" cy="443962"/>
              </a:xfrm>
              <a:prstGeom prst="rect">
                <a:avLst/>
              </a:prstGeom>
              <a:noFill/>
            </p:spPr>
            <p:txBody>
              <a:bodyPr wrap="square" rtlCol="0">
                <a:spAutoFit/>
              </a:bodyPr>
              <a:lstStyle/>
              <a:p>
                <a:r>
                  <a:rPr lang="en-CA" sz="2400"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629459" cy="461665"/>
          </a:xfrm>
          <a:prstGeom prst="rect">
            <a:avLst/>
          </a:prstGeom>
          <a:noFill/>
        </p:spPr>
        <p:txBody>
          <a:bodyPr wrap="square" rtlCol="0">
            <a:spAutoFit/>
          </a:bodyPr>
          <a:lstStyle/>
          <a:p>
            <a:r>
              <a:rPr lang="en-CA" sz="2400"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Female avoidance: </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986784" y="1063427"/>
            <a:ext cx="4596384" cy="5573924"/>
            <a:chOff x="1703543" y="644283"/>
            <a:chExt cx="4596384"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703543" y="1024415"/>
              <a:ext cx="4596384" cy="5193792"/>
              <a:chOff x="740065" y="790178"/>
              <a:chExt cx="4946078"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rotWithShape="1">
              <a:blip r:embed="rId4"/>
              <a:srcRect l="9683"/>
              <a:stretch/>
            </p:blipFill>
            <p:spPr>
              <a:xfrm>
                <a:off x="740065" y="790178"/>
                <a:ext cx="3793546"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47413"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
        <p:nvSpPr>
          <p:cNvPr id="23" name="TextBox 22">
            <a:extLst>
              <a:ext uri="{FF2B5EF4-FFF2-40B4-BE49-F238E27FC236}">
                <a16:creationId xmlns:a16="http://schemas.microsoft.com/office/drawing/2014/main" id="{2E0708C9-AEA1-8045-28D1-1B92ED8D4DF5}"/>
              </a:ext>
            </a:extLst>
          </p:cNvPr>
          <p:cNvSpPr txBox="1"/>
          <p:nvPr/>
        </p:nvSpPr>
        <p:spPr>
          <a:xfrm rot="16200000">
            <a:off x="1197546" y="3464912"/>
            <a:ext cx="4982785"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Female evasion rate</a:t>
            </a:r>
          </a:p>
        </p:txBody>
      </p:sp>
    </p:spTree>
    <p:extLst>
      <p:ext uri="{BB962C8B-B14F-4D97-AF65-F5344CB8AC3E}">
        <p14:creationId xmlns:p14="http://schemas.microsoft.com/office/powerpoint/2010/main" val="1189493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Male rejection:</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1017746"/>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47414"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0441"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955BB-6A27-E5DC-5900-1A9E5DB90943}"/>
              </a:ext>
            </a:extLst>
          </p:cNvPr>
          <p:cNvSpPr/>
          <p:nvPr/>
        </p:nvSpPr>
        <p:spPr>
          <a:xfrm>
            <a:off x="6925459" y="6198884"/>
            <a:ext cx="5187244"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da-DK" i="1" dirty="0">
                <a:ln w="0"/>
                <a:solidFill>
                  <a:schemeClr val="tx1">
                    <a:lumMod val="50000"/>
                    <a:lumOff val="50000"/>
                  </a:schemeClr>
                </a:solidFill>
                <a:latin typeface="Helvetica" panose="020B0604020202020204" pitchFamily="34" charset="0"/>
                <a:cs typeface="Helvetica" panose="020B0604020202020204" pitchFamily="34" charset="0"/>
              </a:rPr>
              <a:t>Proc. Natl. Acad. Sci.</a:t>
            </a:r>
            <a:r>
              <a:rPr lang="da-DK" dirty="0">
                <a:ln w="0"/>
                <a:solidFill>
                  <a:schemeClr val="tx1">
                    <a:lumMod val="50000"/>
                    <a:lumOff val="50000"/>
                  </a:schemeClr>
                </a:solidFill>
                <a:latin typeface="Helvetica" panose="020B0604020202020204" pitchFamily="34" charset="0"/>
                <a:cs typeface="Helvetica" panose="020B0604020202020204" pitchFamily="34" charset="0"/>
              </a:rPr>
              <a:t>; </a:t>
            </a:r>
          </a:p>
          <a:p>
            <a:pPr algn="r"/>
            <a:r>
              <a:rPr lang="en-US" dirty="0">
                <a:ln w="0"/>
                <a:solidFill>
                  <a:schemeClr val="tx1">
                    <a:lumMod val="50000"/>
                    <a:lumOff val="50000"/>
                  </a:schemeClr>
                </a:solidFill>
                <a:latin typeface="Helvetica" panose="020B0604020202020204" pitchFamily="34" charset="0"/>
                <a:cs typeface="Helvetica" panose="020B0604020202020204" pitchFamily="34" charset="0"/>
              </a:rPr>
              <a:t>Morrow and Arnqvist, 2003, </a:t>
            </a:r>
            <a:r>
              <a:rPr lang="en-US" i="1" dirty="0">
                <a:ln w="0"/>
                <a:solidFill>
                  <a:schemeClr val="tx1">
                    <a:lumMod val="50000"/>
                    <a:lumOff val="50000"/>
                  </a:schemeClr>
                </a:solidFill>
                <a:latin typeface="Helvetica" panose="020B0604020202020204" pitchFamily="34" charset="0"/>
                <a:cs typeface="Helvetica" panose="020B0604020202020204" pitchFamily="34" charset="0"/>
              </a:rPr>
              <a:t>Proc. R. Soc. B. </a:t>
            </a:r>
            <a:endParaRPr lang="en-US" dirty="0">
              <a:ln w="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72531888-3F46-D8FE-766E-76A8569F177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How costly is traumatic insemination?</a:t>
            </a:r>
          </a:p>
        </p:txBody>
      </p:sp>
    </p:spTree>
    <p:extLst>
      <p:ext uri="{BB962C8B-B14F-4D97-AF65-F5344CB8AC3E}">
        <p14:creationId xmlns:p14="http://schemas.microsoft.com/office/powerpoint/2010/main" val="163382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Quantifying the cost of natural insemination rates</a:t>
            </a:r>
          </a:p>
        </p:txBody>
      </p:sp>
      <p:sp>
        <p:nvSpPr>
          <p:cNvPr id="29" name="Rectangle 28">
            <a:extLst>
              <a:ext uri="{FF2B5EF4-FFF2-40B4-BE49-F238E27FC236}">
                <a16:creationId xmlns:a16="http://schemas.microsoft.com/office/drawing/2014/main" id="{2A1868F8-F00E-5BBC-7C30-51BECE63B197}"/>
              </a:ext>
            </a:extLst>
          </p:cNvPr>
          <p:cNvSpPr/>
          <p:nvPr/>
        </p:nvSpPr>
        <p:spPr>
          <a:xfrm>
            <a:off x="6925459" y="6198884"/>
            <a:ext cx="5187244"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da-DK" i="1" dirty="0">
                <a:ln w="0"/>
                <a:solidFill>
                  <a:schemeClr val="tx1">
                    <a:lumMod val="50000"/>
                    <a:lumOff val="50000"/>
                  </a:schemeClr>
                </a:solidFill>
                <a:latin typeface="Helvetica" panose="020B0604020202020204" pitchFamily="34" charset="0"/>
                <a:cs typeface="Helvetica" panose="020B0604020202020204" pitchFamily="34" charset="0"/>
              </a:rPr>
              <a:t>Proc. Natl. Acad. Sci.</a:t>
            </a:r>
            <a:r>
              <a:rPr lang="da-DK" dirty="0">
                <a:ln w="0"/>
                <a:solidFill>
                  <a:schemeClr val="tx1">
                    <a:lumMod val="50000"/>
                    <a:lumOff val="50000"/>
                  </a:schemeClr>
                </a:solidFill>
                <a:latin typeface="Helvetica" panose="020B0604020202020204" pitchFamily="34" charset="0"/>
                <a:cs typeface="Helvetica" panose="020B0604020202020204" pitchFamily="34" charset="0"/>
              </a:rPr>
              <a:t>; </a:t>
            </a:r>
          </a:p>
          <a:p>
            <a:pPr algn="r"/>
            <a:r>
              <a:rPr lang="en-US" dirty="0">
                <a:ln w="0"/>
                <a:solidFill>
                  <a:schemeClr val="tx1">
                    <a:lumMod val="50000"/>
                    <a:lumOff val="50000"/>
                  </a:schemeClr>
                </a:solidFill>
                <a:latin typeface="Helvetica" panose="020B0604020202020204" pitchFamily="34" charset="0"/>
                <a:cs typeface="Helvetica" panose="020B0604020202020204" pitchFamily="34" charset="0"/>
              </a:rPr>
              <a:t>Morrow and Arnqvist, 2003, </a:t>
            </a:r>
            <a:r>
              <a:rPr lang="en-US" i="1" dirty="0">
                <a:ln w="0"/>
                <a:solidFill>
                  <a:schemeClr val="tx1">
                    <a:lumMod val="50000"/>
                    <a:lumOff val="50000"/>
                  </a:schemeClr>
                </a:solidFill>
                <a:latin typeface="Helvetica" panose="020B0604020202020204" pitchFamily="34" charset="0"/>
                <a:cs typeface="Helvetica" panose="020B0604020202020204" pitchFamily="34" charset="0"/>
              </a:rPr>
              <a:t>Proc. R. Soc. B. </a:t>
            </a:r>
            <a:endParaRPr lang="en-US" dirty="0">
              <a:ln w="0"/>
              <a:solidFill>
                <a:schemeClr val="tx1">
                  <a:lumMod val="50000"/>
                  <a:lumOff val="50000"/>
                </a:schemeClr>
              </a:solidFill>
              <a:latin typeface="Helvetica" panose="020B0604020202020204" pitchFamily="34" charset="0"/>
              <a:cs typeface="Helvetica" panose="020B0604020202020204" pitchFamily="34" charset="0"/>
            </a:endParaRPr>
          </a:p>
        </p:txBody>
      </p:sp>
      <p:grpSp>
        <p:nvGrpSpPr>
          <p:cNvPr id="5" name="Group 4">
            <a:extLst>
              <a:ext uri="{FF2B5EF4-FFF2-40B4-BE49-F238E27FC236}">
                <a16:creationId xmlns:a16="http://schemas.microsoft.com/office/drawing/2014/main" id="{72D104D7-3FC1-357C-FC38-6BC29F48A86D}"/>
              </a:ext>
            </a:extLst>
          </p:cNvPr>
          <p:cNvGrpSpPr/>
          <p:nvPr/>
        </p:nvGrpSpPr>
        <p:grpSpPr>
          <a:xfrm>
            <a:off x="129256" y="961149"/>
            <a:ext cx="6013383" cy="2320904"/>
            <a:chOff x="171590" y="1178321"/>
            <a:chExt cx="6013383" cy="2320904"/>
          </a:xfrm>
        </p:grpSpPr>
        <p:grpSp>
          <p:nvGrpSpPr>
            <p:cNvPr id="57" name="Group 56">
              <a:extLst>
                <a:ext uri="{FF2B5EF4-FFF2-40B4-BE49-F238E27FC236}">
                  <a16:creationId xmlns:a16="http://schemas.microsoft.com/office/drawing/2014/main" id="{259BAE2A-A782-4D88-A09E-D901464853A3}"/>
                </a:ext>
              </a:extLst>
            </p:cNvPr>
            <p:cNvGrpSpPr/>
            <p:nvPr/>
          </p:nvGrpSpPr>
          <p:grpSpPr>
            <a:xfrm>
              <a:off x="171590" y="1178321"/>
              <a:ext cx="6013383" cy="2320904"/>
              <a:chOff x="771882" y="1734223"/>
              <a:chExt cx="6013383" cy="2320904"/>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771882" y="1734223"/>
                <a:ext cx="6013383" cy="2320904"/>
                <a:chOff x="534181" y="1935540"/>
                <a:chExt cx="6013383" cy="2320904"/>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534181" y="1935540"/>
                  <a:ext cx="6013383" cy="2320904"/>
                  <a:chOff x="569180" y="1717567"/>
                  <a:chExt cx="6013383" cy="2320904"/>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569180" y="1717567"/>
                    <a:ext cx="4753640" cy="2320904"/>
                    <a:chOff x="569180" y="1717567"/>
                    <a:chExt cx="4753640" cy="2320904"/>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569180" y="3576806"/>
                      <a:ext cx="4753640"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High, natural insemination rate</a:t>
                      </a:r>
                      <a:endParaRPr lang="en-CA" sz="2400" b="1"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528621" y="2187071"/>
                    <a:ext cx="2053942"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insemination</a:t>
                    </a:r>
                    <a:endParaRPr lang="en-CA" sz="2400" dirty="0">
                      <a:latin typeface="Helvetica" panose="020B0604020202020204" pitchFamily="34" charset="0"/>
                      <a:cs typeface="Helvetica" panose="020B0604020202020204" pitchFamily="34" charset="0"/>
                    </a:endParaRPr>
                  </a:p>
                </p:txBody>
              </p:sp>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249" y="2579403"/>
                <a:ext cx="477018" cy="477018"/>
              </a:xfrm>
              <a:prstGeom prst="rect">
                <a:avLst/>
              </a:prstGeom>
            </p:spPr>
          </p:pic>
        </p:grpSp>
        <p:grpSp>
          <p:nvGrpSpPr>
            <p:cNvPr id="3" name="Group 2">
              <a:extLst>
                <a:ext uri="{FF2B5EF4-FFF2-40B4-BE49-F238E27FC236}">
                  <a16:creationId xmlns:a16="http://schemas.microsoft.com/office/drawing/2014/main" id="{1F0A7F14-08E5-38B7-ABD0-EB5939778C5E}"/>
                </a:ext>
              </a:extLst>
            </p:cNvPr>
            <p:cNvGrpSpPr/>
            <p:nvPr/>
          </p:nvGrpSpPr>
          <p:grpSpPr>
            <a:xfrm>
              <a:off x="3080053" y="1546702"/>
              <a:ext cx="1131354" cy="1131354"/>
              <a:chOff x="3080053" y="1546702"/>
              <a:chExt cx="1131354" cy="1131354"/>
            </a:xfrm>
          </p:grpSpPr>
          <p:pic>
            <p:nvPicPr>
              <p:cNvPr id="30" name="Graphic 29">
                <a:extLst>
                  <a:ext uri="{FF2B5EF4-FFF2-40B4-BE49-F238E27FC236}">
                    <a16:creationId xmlns:a16="http://schemas.microsoft.com/office/drawing/2014/main" id="{373DE259-9694-0F65-45F6-FAB30859B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0053" y="1546702"/>
                <a:ext cx="1131354" cy="1131354"/>
              </a:xfrm>
              <a:prstGeom prst="rect">
                <a:avLst/>
              </a:prstGeom>
            </p:spPr>
          </p:pic>
          <p:pic>
            <p:nvPicPr>
              <p:cNvPr id="31" name="Graphic 30" descr="Male with solid fill">
                <a:extLst>
                  <a:ext uri="{FF2B5EF4-FFF2-40B4-BE49-F238E27FC236}">
                    <a16:creationId xmlns:a16="http://schemas.microsoft.com/office/drawing/2014/main" id="{2C626DD8-E7CA-F03A-70CB-32393E16A6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5300" y="2057475"/>
                <a:ext cx="434980" cy="434980"/>
              </a:xfrm>
              <a:prstGeom prst="rect">
                <a:avLst/>
              </a:prstGeom>
            </p:spPr>
          </p:pic>
        </p:grpSp>
      </p:grpSp>
      <p:pic>
        <p:nvPicPr>
          <p:cNvPr id="36" name="Graphic 35" descr="Male with solid fill">
            <a:extLst>
              <a:ext uri="{FF2B5EF4-FFF2-40B4-BE49-F238E27FC236}">
                <a16:creationId xmlns:a16="http://schemas.microsoft.com/office/drawing/2014/main" id="{AE39A4A3-81E5-B02B-2BB6-849B4E526A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0947" y="4488933"/>
            <a:ext cx="434980" cy="434980"/>
          </a:xfrm>
          <a:prstGeom prst="rect">
            <a:avLst/>
          </a:prstGeom>
        </p:spPr>
      </p:pic>
      <p:grpSp>
        <p:nvGrpSpPr>
          <p:cNvPr id="7" name="Group 6">
            <a:extLst>
              <a:ext uri="{FF2B5EF4-FFF2-40B4-BE49-F238E27FC236}">
                <a16:creationId xmlns:a16="http://schemas.microsoft.com/office/drawing/2014/main" id="{85581752-A7E0-57A5-0B6F-610D59617C87}"/>
              </a:ext>
            </a:extLst>
          </p:cNvPr>
          <p:cNvGrpSpPr/>
          <p:nvPr/>
        </p:nvGrpSpPr>
        <p:grpSpPr>
          <a:xfrm>
            <a:off x="849647" y="1360421"/>
            <a:ext cx="1056970" cy="1002189"/>
            <a:chOff x="849647" y="1285703"/>
            <a:chExt cx="1056970" cy="1002189"/>
          </a:xfrm>
        </p:grpSpPr>
        <p:grpSp>
          <p:nvGrpSpPr>
            <p:cNvPr id="37" name="Graphic 4">
              <a:extLst>
                <a:ext uri="{FF2B5EF4-FFF2-40B4-BE49-F238E27FC236}">
                  <a16:creationId xmlns:a16="http://schemas.microsoft.com/office/drawing/2014/main" id="{1A9FDE12-90BB-E722-D121-0B4036F6B010}"/>
                </a:ext>
              </a:extLst>
            </p:cNvPr>
            <p:cNvGrpSpPr/>
            <p:nvPr/>
          </p:nvGrpSpPr>
          <p:grpSpPr>
            <a:xfrm>
              <a:off x="849647" y="1285703"/>
              <a:ext cx="1056970" cy="1002189"/>
              <a:chOff x="196363" y="2703207"/>
              <a:chExt cx="2699997" cy="2699997"/>
            </a:xfrm>
          </p:grpSpPr>
          <p:sp>
            <p:nvSpPr>
              <p:cNvPr id="38" name="Freeform: Shape 37">
                <a:extLst>
                  <a:ext uri="{FF2B5EF4-FFF2-40B4-BE49-F238E27FC236}">
                    <a16:creationId xmlns:a16="http://schemas.microsoft.com/office/drawing/2014/main" id="{DEF85F2D-6535-384E-EF32-B878B70A62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39" name="Graphic 4">
                <a:extLst>
                  <a:ext uri="{FF2B5EF4-FFF2-40B4-BE49-F238E27FC236}">
                    <a16:creationId xmlns:a16="http://schemas.microsoft.com/office/drawing/2014/main" id="{11C668EA-04E9-1E38-8E60-22CF113BD5FA}"/>
                  </a:ext>
                </a:extLst>
              </p:cNvPr>
              <p:cNvGrpSpPr/>
              <p:nvPr/>
            </p:nvGrpSpPr>
            <p:grpSpPr>
              <a:xfrm>
                <a:off x="320422" y="2772840"/>
                <a:ext cx="2451841" cy="2560724"/>
                <a:chOff x="320422" y="2772840"/>
                <a:chExt cx="2451841" cy="2560724"/>
              </a:xfrm>
              <a:solidFill>
                <a:srgbClr val="000000"/>
              </a:solidFill>
            </p:grpSpPr>
            <p:grpSp>
              <p:nvGrpSpPr>
                <p:cNvPr id="44" name="Graphic 4">
                  <a:extLst>
                    <a:ext uri="{FF2B5EF4-FFF2-40B4-BE49-F238E27FC236}">
                      <a16:creationId xmlns:a16="http://schemas.microsoft.com/office/drawing/2014/main" id="{67FB8F4C-A4AF-664D-5BAE-97C5321C6430}"/>
                    </a:ext>
                  </a:extLst>
                </p:cNvPr>
                <p:cNvGrpSpPr/>
                <p:nvPr/>
              </p:nvGrpSpPr>
              <p:grpSpPr>
                <a:xfrm>
                  <a:off x="816990" y="3125646"/>
                  <a:ext cx="1458632" cy="2207918"/>
                  <a:chOff x="816990" y="3125646"/>
                  <a:chExt cx="1458632" cy="2207918"/>
                </a:xfrm>
                <a:solidFill>
                  <a:srgbClr val="000000"/>
                </a:solidFill>
              </p:grpSpPr>
              <p:sp>
                <p:nvSpPr>
                  <p:cNvPr id="85" name="Freeform: Shape 84">
                    <a:extLst>
                      <a:ext uri="{FF2B5EF4-FFF2-40B4-BE49-F238E27FC236}">
                        <a16:creationId xmlns:a16="http://schemas.microsoft.com/office/drawing/2014/main" id="{EE5A4298-5D36-FE20-8D67-F9FC051FB32C}"/>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B9C4CA76-40C8-98BA-B66A-13C813C62F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75E8C62D-9F83-35CB-69D5-EC002E377FB3}"/>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C254FB7B-524D-403C-7AB8-6CD421204F38}"/>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55" name="Graphic 4">
                  <a:extLst>
                    <a:ext uri="{FF2B5EF4-FFF2-40B4-BE49-F238E27FC236}">
                      <a16:creationId xmlns:a16="http://schemas.microsoft.com/office/drawing/2014/main" id="{9E4AAEEE-6FC4-4AB2-FDC5-E3ADE86FDEFC}"/>
                    </a:ext>
                  </a:extLst>
                </p:cNvPr>
                <p:cNvGrpSpPr/>
                <p:nvPr/>
              </p:nvGrpSpPr>
              <p:grpSpPr>
                <a:xfrm>
                  <a:off x="320422" y="2772840"/>
                  <a:ext cx="1155763" cy="2179032"/>
                  <a:chOff x="320422" y="2772840"/>
                  <a:chExt cx="1155763" cy="2179032"/>
                </a:xfrm>
                <a:solidFill>
                  <a:srgbClr val="000000"/>
                </a:solidFill>
              </p:grpSpPr>
              <p:sp>
                <p:nvSpPr>
                  <p:cNvPr id="72" name="Freeform: Shape 71">
                    <a:extLst>
                      <a:ext uri="{FF2B5EF4-FFF2-40B4-BE49-F238E27FC236}">
                        <a16:creationId xmlns:a16="http://schemas.microsoft.com/office/drawing/2014/main" id="{88C9C4F1-8170-616A-4EA9-1244CE5DA904}"/>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21780CDC-C369-3A16-717E-8B254982814E}"/>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67EEFA1D-E7A0-D551-8348-AC0B89E105FA}"/>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7322FCF5-0D79-50AF-53C9-17DEBB001520}"/>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76" name="Freeform: Shape 75">
                    <a:extLst>
                      <a:ext uri="{FF2B5EF4-FFF2-40B4-BE49-F238E27FC236}">
                        <a16:creationId xmlns:a16="http://schemas.microsoft.com/office/drawing/2014/main" id="{76B712F5-446C-9410-8AC5-3848FD6E919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24D2354A-2B47-418E-918B-D25177AD4CA0}"/>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43DE9212-F37E-5F6A-17EC-32ADB36A9AFB}"/>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32FBBA59-9DFE-EFDF-AB47-96D523F85144}"/>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AE461397-3B4C-F2FA-1EF9-B684111C1B7F}"/>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C2F95D7B-C5D6-60F8-293C-DBFB8083AA1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82" name="Freeform: Shape 81">
                    <a:extLst>
                      <a:ext uri="{FF2B5EF4-FFF2-40B4-BE49-F238E27FC236}">
                        <a16:creationId xmlns:a16="http://schemas.microsoft.com/office/drawing/2014/main" id="{11C8F050-93B5-E4CA-9333-E4324891486E}"/>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CCEFA9F4-284A-4DC8-A1BB-2E52BC08DE09}"/>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2E82FA9D-97D2-4076-1F10-026B2A3552F6}"/>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58" name="Graphic 4">
                  <a:extLst>
                    <a:ext uri="{FF2B5EF4-FFF2-40B4-BE49-F238E27FC236}">
                      <a16:creationId xmlns:a16="http://schemas.microsoft.com/office/drawing/2014/main" id="{DC44378E-210D-AC4E-E8EC-9F313DA85FC2}"/>
                    </a:ext>
                  </a:extLst>
                </p:cNvPr>
                <p:cNvGrpSpPr/>
                <p:nvPr/>
              </p:nvGrpSpPr>
              <p:grpSpPr>
                <a:xfrm>
                  <a:off x="1616500" y="2772840"/>
                  <a:ext cx="1155763" cy="2179032"/>
                  <a:chOff x="1616500" y="2772840"/>
                  <a:chExt cx="1155763" cy="2179032"/>
                </a:xfrm>
                <a:solidFill>
                  <a:srgbClr val="000000"/>
                </a:solidFill>
              </p:grpSpPr>
              <p:sp>
                <p:nvSpPr>
                  <p:cNvPr id="59" name="Freeform: Shape 58">
                    <a:extLst>
                      <a:ext uri="{FF2B5EF4-FFF2-40B4-BE49-F238E27FC236}">
                        <a16:creationId xmlns:a16="http://schemas.microsoft.com/office/drawing/2014/main" id="{F175FCBE-8BDE-828A-0447-990B8EEA9DC9}"/>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60" name="Freeform: Shape 59">
                    <a:extLst>
                      <a:ext uri="{FF2B5EF4-FFF2-40B4-BE49-F238E27FC236}">
                        <a16:creationId xmlns:a16="http://schemas.microsoft.com/office/drawing/2014/main" id="{79EC5644-A321-7E3D-F113-AB8F2FE177AF}"/>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61" name="Freeform: Shape 60">
                    <a:extLst>
                      <a:ext uri="{FF2B5EF4-FFF2-40B4-BE49-F238E27FC236}">
                        <a16:creationId xmlns:a16="http://schemas.microsoft.com/office/drawing/2014/main" id="{2EE4D28E-E87D-D129-8C58-88F959114EC8}"/>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62" name="Freeform: Shape 61">
                    <a:extLst>
                      <a:ext uri="{FF2B5EF4-FFF2-40B4-BE49-F238E27FC236}">
                        <a16:creationId xmlns:a16="http://schemas.microsoft.com/office/drawing/2014/main" id="{ACAE635C-1EB9-68AB-CFC9-BA81820E1BB9}"/>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63" name="Freeform: Shape 62">
                    <a:extLst>
                      <a:ext uri="{FF2B5EF4-FFF2-40B4-BE49-F238E27FC236}">
                        <a16:creationId xmlns:a16="http://schemas.microsoft.com/office/drawing/2014/main" id="{8ED0B58C-5FB2-02B2-C762-8D96A89FEEF8}"/>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64" name="Freeform: Shape 63">
                    <a:extLst>
                      <a:ext uri="{FF2B5EF4-FFF2-40B4-BE49-F238E27FC236}">
                        <a16:creationId xmlns:a16="http://schemas.microsoft.com/office/drawing/2014/main" id="{78C65AF8-6C1A-546F-4EB0-61156DF823EF}"/>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65" name="Freeform: Shape 64">
                    <a:extLst>
                      <a:ext uri="{FF2B5EF4-FFF2-40B4-BE49-F238E27FC236}">
                        <a16:creationId xmlns:a16="http://schemas.microsoft.com/office/drawing/2014/main" id="{E48BB8ED-D8F2-DC87-C53C-0EFC80170267}"/>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66" name="Freeform: Shape 65">
                    <a:extLst>
                      <a:ext uri="{FF2B5EF4-FFF2-40B4-BE49-F238E27FC236}">
                        <a16:creationId xmlns:a16="http://schemas.microsoft.com/office/drawing/2014/main" id="{62B5E176-58F9-6A47-DFA4-46658FB5B960}"/>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67" name="Freeform: Shape 66">
                    <a:extLst>
                      <a:ext uri="{FF2B5EF4-FFF2-40B4-BE49-F238E27FC236}">
                        <a16:creationId xmlns:a16="http://schemas.microsoft.com/office/drawing/2014/main" id="{A1F0F239-DB19-026A-3CF3-DD5672EFB1E3}"/>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68" name="Freeform: Shape 67">
                    <a:extLst>
                      <a:ext uri="{FF2B5EF4-FFF2-40B4-BE49-F238E27FC236}">
                        <a16:creationId xmlns:a16="http://schemas.microsoft.com/office/drawing/2014/main" id="{7F2972ED-7C2F-C000-3695-C22BBE00AFD4}"/>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69" name="Freeform: Shape 68">
                    <a:extLst>
                      <a:ext uri="{FF2B5EF4-FFF2-40B4-BE49-F238E27FC236}">
                        <a16:creationId xmlns:a16="http://schemas.microsoft.com/office/drawing/2014/main" id="{0E5E2BF6-CF37-E41B-F359-1C23602FB0D0}"/>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E63F3494-236D-3996-253D-A46793F52DE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8C7E8656-B13A-1314-29B1-C90FDA67C581}"/>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89" name="Graphic 88" descr="Female with solid fill">
              <a:extLst>
                <a:ext uri="{FF2B5EF4-FFF2-40B4-BE49-F238E27FC236}">
                  <a16:creationId xmlns:a16="http://schemas.microsoft.com/office/drawing/2014/main" id="{917BA432-A286-8358-E546-F85A15D1EE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05" y="1683492"/>
              <a:ext cx="477018" cy="477018"/>
            </a:xfrm>
            <a:prstGeom prst="rect">
              <a:avLst/>
            </a:prstGeom>
          </p:spPr>
        </p:pic>
      </p:grpSp>
      <p:grpSp>
        <p:nvGrpSpPr>
          <p:cNvPr id="15" name="Group 14">
            <a:extLst>
              <a:ext uri="{FF2B5EF4-FFF2-40B4-BE49-F238E27FC236}">
                <a16:creationId xmlns:a16="http://schemas.microsoft.com/office/drawing/2014/main" id="{155DEEBC-5E75-DB79-9E04-FAEE6896054F}"/>
              </a:ext>
            </a:extLst>
          </p:cNvPr>
          <p:cNvGrpSpPr/>
          <p:nvPr/>
        </p:nvGrpSpPr>
        <p:grpSpPr>
          <a:xfrm>
            <a:off x="0" y="3669667"/>
            <a:ext cx="6345828" cy="2363241"/>
            <a:chOff x="27721" y="3615153"/>
            <a:chExt cx="6345828" cy="2363241"/>
          </a:xfrm>
        </p:grpSpPr>
        <p:grpSp>
          <p:nvGrpSpPr>
            <p:cNvPr id="13" name="Group 12">
              <a:extLst>
                <a:ext uri="{FF2B5EF4-FFF2-40B4-BE49-F238E27FC236}">
                  <a16:creationId xmlns:a16="http://schemas.microsoft.com/office/drawing/2014/main" id="{6EF50E0D-37BC-86D2-0FE3-532CA2CAA1FF}"/>
                </a:ext>
              </a:extLst>
            </p:cNvPr>
            <p:cNvGrpSpPr/>
            <p:nvPr/>
          </p:nvGrpSpPr>
          <p:grpSpPr>
            <a:xfrm>
              <a:off x="27721" y="3615153"/>
              <a:ext cx="6345828" cy="2363241"/>
              <a:chOff x="0" y="3604206"/>
              <a:chExt cx="6345828" cy="2363241"/>
            </a:xfrm>
          </p:grpSpPr>
          <p:pic>
            <p:nvPicPr>
              <p:cNvPr id="34" name="Graphic 33">
                <a:extLst>
                  <a:ext uri="{FF2B5EF4-FFF2-40B4-BE49-F238E27FC236}">
                    <a16:creationId xmlns:a16="http://schemas.microsoft.com/office/drawing/2014/main" id="{FE7348B9-007C-3BFF-143E-BD87C98B0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7372" y="3984709"/>
                <a:ext cx="1131354" cy="1131354"/>
              </a:xfrm>
              <a:prstGeom prst="rect">
                <a:avLst/>
              </a:prstGeom>
            </p:spPr>
          </p:pic>
          <p:grpSp>
            <p:nvGrpSpPr>
              <p:cNvPr id="56" name="Group 55">
                <a:extLst>
                  <a:ext uri="{FF2B5EF4-FFF2-40B4-BE49-F238E27FC236}">
                    <a16:creationId xmlns:a16="http://schemas.microsoft.com/office/drawing/2014/main" id="{FA2AAFF6-2612-4126-8D60-6B06B52AB7CD}"/>
                  </a:ext>
                </a:extLst>
              </p:cNvPr>
              <p:cNvGrpSpPr/>
              <p:nvPr/>
            </p:nvGrpSpPr>
            <p:grpSpPr>
              <a:xfrm>
                <a:off x="0" y="3604206"/>
                <a:ext cx="5187244" cy="2363241"/>
                <a:chOff x="5440418" y="1886039"/>
                <a:chExt cx="5187244" cy="2363241"/>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440418" y="1886039"/>
                  <a:ext cx="5187244" cy="2363241"/>
                  <a:chOff x="5583837" y="1776699"/>
                  <a:chExt cx="5187244" cy="2363241"/>
                </a:xfrm>
              </p:grpSpPr>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5583837" y="3678275"/>
                    <a:ext cx="5187244"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Low, sufficient insemination rate</a:t>
                    </a:r>
                    <a:endParaRPr lang="en-CA" sz="2400" b="1"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7520" y="2707172"/>
                  <a:ext cx="477018" cy="477018"/>
                </a:xfrm>
                <a:prstGeom prst="rect">
                  <a:avLst/>
                </a:prstGeom>
              </p:spPr>
            </p:pic>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5977" y="2750288"/>
                  <a:ext cx="434980" cy="434980"/>
                </a:xfrm>
                <a:prstGeom prst="rect">
                  <a:avLst/>
                </a:prstGeom>
              </p:spPr>
            </p:pic>
          </p:grpSp>
          <p:sp>
            <p:nvSpPr>
              <p:cNvPr id="135" name="TextBox 134">
                <a:extLst>
                  <a:ext uri="{FF2B5EF4-FFF2-40B4-BE49-F238E27FC236}">
                    <a16:creationId xmlns:a16="http://schemas.microsoft.com/office/drawing/2014/main" id="{6270A49B-12CC-8B24-C3E5-7DA6E47AF1D8}"/>
                  </a:ext>
                </a:extLst>
              </p:cNvPr>
              <p:cNvSpPr txBox="1"/>
              <p:nvPr/>
            </p:nvSpPr>
            <p:spPr>
              <a:xfrm>
                <a:off x="4394519" y="4200208"/>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Weekly insemination</a:t>
                </a:r>
                <a:endParaRPr lang="en-CA" sz="2400" dirty="0">
                  <a:latin typeface="Helvetica" panose="020B0604020202020204" pitchFamily="34" charset="0"/>
                  <a:cs typeface="Helvetica" panose="020B0604020202020204" pitchFamily="34" charset="0"/>
                </a:endParaRPr>
              </a:p>
            </p:txBody>
          </p:sp>
        </p:grpSp>
        <p:grpSp>
          <p:nvGrpSpPr>
            <p:cNvPr id="90" name="Graphic 4">
              <a:extLst>
                <a:ext uri="{FF2B5EF4-FFF2-40B4-BE49-F238E27FC236}">
                  <a16:creationId xmlns:a16="http://schemas.microsoft.com/office/drawing/2014/main" id="{204B5037-5AB3-AF3F-ACF9-406A8553B1BD}"/>
                </a:ext>
              </a:extLst>
            </p:cNvPr>
            <p:cNvGrpSpPr/>
            <p:nvPr/>
          </p:nvGrpSpPr>
          <p:grpSpPr>
            <a:xfrm>
              <a:off x="1003326" y="4030705"/>
              <a:ext cx="975528" cy="1002189"/>
              <a:chOff x="196363" y="2703207"/>
              <a:chExt cx="2699997" cy="2699997"/>
            </a:xfrm>
          </p:grpSpPr>
          <p:sp>
            <p:nvSpPr>
              <p:cNvPr id="91" name="Freeform: Shape 90">
                <a:extLst>
                  <a:ext uri="{FF2B5EF4-FFF2-40B4-BE49-F238E27FC236}">
                    <a16:creationId xmlns:a16="http://schemas.microsoft.com/office/drawing/2014/main" id="{7DE3F45C-24AE-3933-FE37-D8B7BE2D46A3}"/>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92" name="Graphic 4">
                <a:extLst>
                  <a:ext uri="{FF2B5EF4-FFF2-40B4-BE49-F238E27FC236}">
                    <a16:creationId xmlns:a16="http://schemas.microsoft.com/office/drawing/2014/main" id="{D76241BD-B430-044D-F27A-C66678D5D0AE}"/>
                  </a:ext>
                </a:extLst>
              </p:cNvPr>
              <p:cNvGrpSpPr/>
              <p:nvPr/>
            </p:nvGrpSpPr>
            <p:grpSpPr>
              <a:xfrm>
                <a:off x="320422" y="2772840"/>
                <a:ext cx="2451841" cy="2560724"/>
                <a:chOff x="320422" y="2772840"/>
                <a:chExt cx="2451841" cy="2560724"/>
              </a:xfrm>
              <a:solidFill>
                <a:srgbClr val="000000"/>
              </a:solidFill>
            </p:grpSpPr>
            <p:grpSp>
              <p:nvGrpSpPr>
                <p:cNvPr id="93" name="Graphic 4">
                  <a:extLst>
                    <a:ext uri="{FF2B5EF4-FFF2-40B4-BE49-F238E27FC236}">
                      <a16:creationId xmlns:a16="http://schemas.microsoft.com/office/drawing/2014/main" id="{9651CE93-B971-77EB-D34E-BE421CA945A8}"/>
                    </a:ext>
                  </a:extLst>
                </p:cNvPr>
                <p:cNvGrpSpPr/>
                <p:nvPr/>
              </p:nvGrpSpPr>
              <p:grpSpPr>
                <a:xfrm>
                  <a:off x="816990" y="3125646"/>
                  <a:ext cx="1605798" cy="2207918"/>
                  <a:chOff x="816990" y="3125646"/>
                  <a:chExt cx="1605798" cy="2207918"/>
                </a:xfrm>
                <a:solidFill>
                  <a:srgbClr val="000000"/>
                </a:solidFill>
              </p:grpSpPr>
              <p:sp>
                <p:nvSpPr>
                  <p:cNvPr id="122" name="Freeform: Shape 121">
                    <a:extLst>
                      <a:ext uri="{FF2B5EF4-FFF2-40B4-BE49-F238E27FC236}">
                        <a16:creationId xmlns:a16="http://schemas.microsoft.com/office/drawing/2014/main" id="{31C5042F-6D63-8D85-FAB4-C3A32B2A1F6C}"/>
                      </a:ext>
                    </a:extLst>
                  </p:cNvPr>
                  <p:cNvSpPr/>
                  <p:nvPr/>
                </p:nvSpPr>
                <p:spPr>
                  <a:xfrm rot="10800000">
                    <a:off x="816990" y="3577457"/>
                    <a:ext cx="1605798" cy="1756107"/>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0072B5"/>
                  </a:solidFill>
                  <a:ln w="16079" cap="flat">
                    <a:noFill/>
                    <a:prstDash val="solid"/>
                    <a:round/>
                  </a:ln>
                </p:spPr>
                <p:txBody>
                  <a:bodyPr rtlCol="0" anchor="ctr"/>
                  <a:lstStyle/>
                  <a:p>
                    <a:endParaRPr lang="en-CA" dirty="0"/>
                  </a:p>
                </p:txBody>
              </p:sp>
              <p:sp>
                <p:nvSpPr>
                  <p:cNvPr id="123" name="Freeform: Shape 122">
                    <a:extLst>
                      <a:ext uri="{FF2B5EF4-FFF2-40B4-BE49-F238E27FC236}">
                        <a16:creationId xmlns:a16="http://schemas.microsoft.com/office/drawing/2014/main" id="{9004CF72-D938-AC43-9CA9-55EFA8992DFE}"/>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0072B5"/>
                  </a:solidFill>
                  <a:ln w="10607" cap="flat">
                    <a:noFill/>
                    <a:prstDash val="solid"/>
                    <a:round/>
                  </a:ln>
                </p:spPr>
                <p:txBody>
                  <a:bodyPr rtlCol="0" anchor="ctr"/>
                  <a:lstStyle/>
                  <a:p>
                    <a:endParaRPr lang="en-CA"/>
                  </a:p>
                </p:txBody>
              </p:sp>
              <p:sp>
                <p:nvSpPr>
                  <p:cNvPr id="124" name="Freeform: Shape 123">
                    <a:extLst>
                      <a:ext uri="{FF2B5EF4-FFF2-40B4-BE49-F238E27FC236}">
                        <a16:creationId xmlns:a16="http://schemas.microsoft.com/office/drawing/2014/main" id="{0A1DA790-0D80-45F8-829C-9DA45A55843D}"/>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0072B5"/>
                  </a:solidFill>
                  <a:ln w="4869" cap="flat">
                    <a:noFill/>
                    <a:prstDash val="solid"/>
                    <a:round/>
                  </a:ln>
                </p:spPr>
                <p:txBody>
                  <a:bodyPr rtlCol="0" anchor="ctr"/>
                  <a:lstStyle/>
                  <a:p>
                    <a:endParaRPr lang="en-CA"/>
                  </a:p>
                </p:txBody>
              </p:sp>
              <p:sp>
                <p:nvSpPr>
                  <p:cNvPr id="125" name="Freeform: Shape 124">
                    <a:extLst>
                      <a:ext uri="{FF2B5EF4-FFF2-40B4-BE49-F238E27FC236}">
                        <a16:creationId xmlns:a16="http://schemas.microsoft.com/office/drawing/2014/main" id="{AFF8EA05-0DF5-8A8A-431A-4F3CC650F7C7}"/>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0072B5"/>
                  </a:solidFill>
                  <a:ln w="9525" cap="flat">
                    <a:noFill/>
                    <a:prstDash val="solid"/>
                    <a:round/>
                  </a:ln>
                </p:spPr>
                <p:txBody>
                  <a:bodyPr rtlCol="0" anchor="ctr"/>
                  <a:lstStyle/>
                  <a:p>
                    <a:endParaRPr lang="en-CA"/>
                  </a:p>
                </p:txBody>
              </p:sp>
            </p:grpSp>
            <p:grpSp>
              <p:nvGrpSpPr>
                <p:cNvPr id="94" name="Graphic 4">
                  <a:extLst>
                    <a:ext uri="{FF2B5EF4-FFF2-40B4-BE49-F238E27FC236}">
                      <a16:creationId xmlns:a16="http://schemas.microsoft.com/office/drawing/2014/main" id="{A24CCE12-BE98-E476-B266-B1620F4C9764}"/>
                    </a:ext>
                  </a:extLst>
                </p:cNvPr>
                <p:cNvGrpSpPr/>
                <p:nvPr/>
              </p:nvGrpSpPr>
              <p:grpSpPr>
                <a:xfrm>
                  <a:off x="320422" y="2772840"/>
                  <a:ext cx="1155763" cy="2179032"/>
                  <a:chOff x="320422" y="2772840"/>
                  <a:chExt cx="1155763" cy="2179032"/>
                </a:xfrm>
                <a:solidFill>
                  <a:srgbClr val="000000"/>
                </a:solidFill>
              </p:grpSpPr>
              <p:sp>
                <p:nvSpPr>
                  <p:cNvPr id="109" name="Freeform: Shape 108">
                    <a:extLst>
                      <a:ext uri="{FF2B5EF4-FFF2-40B4-BE49-F238E27FC236}">
                        <a16:creationId xmlns:a16="http://schemas.microsoft.com/office/drawing/2014/main" id="{731DF2D2-B3F6-A347-8D8E-2AEA8B3ABA65}"/>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0072B5"/>
                  </a:solidFill>
                  <a:ln w="9525" cap="flat">
                    <a:noFill/>
                    <a:prstDash val="solid"/>
                    <a:round/>
                  </a:ln>
                </p:spPr>
                <p:txBody>
                  <a:bodyPr rtlCol="0" anchor="ctr"/>
                  <a:lstStyle/>
                  <a:p>
                    <a:endParaRPr lang="en-CA"/>
                  </a:p>
                </p:txBody>
              </p:sp>
              <p:sp>
                <p:nvSpPr>
                  <p:cNvPr id="110" name="Freeform: Shape 109">
                    <a:extLst>
                      <a:ext uri="{FF2B5EF4-FFF2-40B4-BE49-F238E27FC236}">
                        <a16:creationId xmlns:a16="http://schemas.microsoft.com/office/drawing/2014/main" id="{12A1D694-4D65-CAA5-55D3-00E7998915B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0072B5"/>
                  </a:solidFill>
                  <a:ln w="9525" cap="flat">
                    <a:noFill/>
                    <a:prstDash val="solid"/>
                    <a:round/>
                  </a:ln>
                </p:spPr>
                <p:txBody>
                  <a:bodyPr rtlCol="0" anchor="ctr"/>
                  <a:lstStyle/>
                  <a:p>
                    <a:endParaRPr lang="en-CA"/>
                  </a:p>
                </p:txBody>
              </p:sp>
              <p:sp>
                <p:nvSpPr>
                  <p:cNvPr id="111" name="Freeform: Shape 110">
                    <a:extLst>
                      <a:ext uri="{FF2B5EF4-FFF2-40B4-BE49-F238E27FC236}">
                        <a16:creationId xmlns:a16="http://schemas.microsoft.com/office/drawing/2014/main" id="{09A8BBC2-6B64-4A21-6073-F1147E5C7CC3}"/>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0072B5"/>
                  </a:solidFill>
                  <a:ln w="9525" cap="flat">
                    <a:noFill/>
                    <a:prstDash val="solid"/>
                    <a:round/>
                  </a:ln>
                </p:spPr>
                <p:txBody>
                  <a:bodyPr rtlCol="0" anchor="ctr"/>
                  <a:lstStyle/>
                  <a:p>
                    <a:endParaRPr lang="en-CA"/>
                  </a:p>
                </p:txBody>
              </p:sp>
              <p:sp>
                <p:nvSpPr>
                  <p:cNvPr id="112" name="Freeform: Shape 111">
                    <a:extLst>
                      <a:ext uri="{FF2B5EF4-FFF2-40B4-BE49-F238E27FC236}">
                        <a16:creationId xmlns:a16="http://schemas.microsoft.com/office/drawing/2014/main" id="{38065BA8-AAFD-78ED-8A33-E65E3BC40A5A}"/>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0072B5"/>
                  </a:solidFill>
                  <a:ln w="9525" cap="flat">
                    <a:noFill/>
                    <a:prstDash val="solid"/>
                    <a:round/>
                  </a:ln>
                </p:spPr>
                <p:txBody>
                  <a:bodyPr rtlCol="0" anchor="ctr"/>
                  <a:lstStyle/>
                  <a:p>
                    <a:endParaRPr lang="en-CA" dirty="0"/>
                  </a:p>
                </p:txBody>
              </p:sp>
              <p:sp>
                <p:nvSpPr>
                  <p:cNvPr id="113" name="Freeform: Shape 112">
                    <a:extLst>
                      <a:ext uri="{FF2B5EF4-FFF2-40B4-BE49-F238E27FC236}">
                        <a16:creationId xmlns:a16="http://schemas.microsoft.com/office/drawing/2014/main" id="{F413D704-FE32-DF51-C338-CCE7238E4C38}"/>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0072B5"/>
                  </a:solidFill>
                  <a:ln w="9525" cap="flat">
                    <a:noFill/>
                    <a:prstDash val="solid"/>
                    <a:round/>
                  </a:ln>
                </p:spPr>
                <p:txBody>
                  <a:bodyPr rtlCol="0" anchor="ctr"/>
                  <a:lstStyle/>
                  <a:p>
                    <a:endParaRPr lang="en-CA"/>
                  </a:p>
                </p:txBody>
              </p:sp>
              <p:sp>
                <p:nvSpPr>
                  <p:cNvPr id="114" name="Freeform: Shape 113">
                    <a:extLst>
                      <a:ext uri="{FF2B5EF4-FFF2-40B4-BE49-F238E27FC236}">
                        <a16:creationId xmlns:a16="http://schemas.microsoft.com/office/drawing/2014/main" id="{9E24B94A-20F1-540D-9B69-05F4B0B9B4E6}"/>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0072B5"/>
                  </a:solidFill>
                  <a:ln w="9525" cap="flat">
                    <a:noFill/>
                    <a:prstDash val="solid"/>
                    <a:round/>
                  </a:ln>
                </p:spPr>
                <p:txBody>
                  <a:bodyPr rtlCol="0" anchor="ctr"/>
                  <a:lstStyle/>
                  <a:p>
                    <a:endParaRPr lang="en-CA"/>
                  </a:p>
                </p:txBody>
              </p:sp>
              <p:sp>
                <p:nvSpPr>
                  <p:cNvPr id="115" name="Freeform: Shape 114">
                    <a:extLst>
                      <a:ext uri="{FF2B5EF4-FFF2-40B4-BE49-F238E27FC236}">
                        <a16:creationId xmlns:a16="http://schemas.microsoft.com/office/drawing/2014/main" id="{DF8EC5BA-8B56-AAB3-409F-48BD932017B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0072B5"/>
                  </a:solidFill>
                  <a:ln w="9525" cap="flat">
                    <a:noFill/>
                    <a:prstDash val="solid"/>
                    <a:round/>
                  </a:ln>
                </p:spPr>
                <p:txBody>
                  <a:bodyPr rtlCol="0" anchor="ctr"/>
                  <a:lstStyle/>
                  <a:p>
                    <a:endParaRPr lang="en-CA"/>
                  </a:p>
                </p:txBody>
              </p:sp>
              <p:sp>
                <p:nvSpPr>
                  <p:cNvPr id="116" name="Freeform: Shape 115">
                    <a:extLst>
                      <a:ext uri="{FF2B5EF4-FFF2-40B4-BE49-F238E27FC236}">
                        <a16:creationId xmlns:a16="http://schemas.microsoft.com/office/drawing/2014/main" id="{8C980C97-675D-CC4A-8BE4-89C0B21FFA2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0072B5"/>
                  </a:solidFill>
                  <a:ln w="9525" cap="flat">
                    <a:noFill/>
                    <a:prstDash val="solid"/>
                    <a:round/>
                  </a:ln>
                </p:spPr>
                <p:txBody>
                  <a:bodyPr rtlCol="0" anchor="ctr"/>
                  <a:lstStyle/>
                  <a:p>
                    <a:endParaRPr lang="en-CA"/>
                  </a:p>
                </p:txBody>
              </p:sp>
              <p:sp>
                <p:nvSpPr>
                  <p:cNvPr id="117" name="Freeform: Shape 116">
                    <a:extLst>
                      <a:ext uri="{FF2B5EF4-FFF2-40B4-BE49-F238E27FC236}">
                        <a16:creationId xmlns:a16="http://schemas.microsoft.com/office/drawing/2014/main" id="{0DCCA2A8-BA90-92EC-A41B-D4D1E5377DA4}"/>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0072B5"/>
                  </a:solidFill>
                  <a:ln w="9525" cap="flat">
                    <a:noFill/>
                    <a:prstDash val="solid"/>
                    <a:round/>
                  </a:ln>
                </p:spPr>
                <p:txBody>
                  <a:bodyPr rtlCol="0" anchor="ctr"/>
                  <a:lstStyle/>
                  <a:p>
                    <a:endParaRPr lang="en-CA"/>
                  </a:p>
                </p:txBody>
              </p:sp>
              <p:sp>
                <p:nvSpPr>
                  <p:cNvPr id="118" name="Freeform: Shape 117">
                    <a:extLst>
                      <a:ext uri="{FF2B5EF4-FFF2-40B4-BE49-F238E27FC236}">
                        <a16:creationId xmlns:a16="http://schemas.microsoft.com/office/drawing/2014/main" id="{E5C47DA7-A752-75C9-50EE-D715CCB1152E}"/>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0072B5"/>
                  </a:solidFill>
                  <a:ln w="9525" cap="flat">
                    <a:noFill/>
                    <a:prstDash val="solid"/>
                    <a:round/>
                  </a:ln>
                </p:spPr>
                <p:txBody>
                  <a:bodyPr rtlCol="0" anchor="ctr"/>
                  <a:lstStyle/>
                  <a:p>
                    <a:endParaRPr lang="en-CA"/>
                  </a:p>
                </p:txBody>
              </p:sp>
              <p:sp>
                <p:nvSpPr>
                  <p:cNvPr id="119" name="Freeform: Shape 118">
                    <a:extLst>
                      <a:ext uri="{FF2B5EF4-FFF2-40B4-BE49-F238E27FC236}">
                        <a16:creationId xmlns:a16="http://schemas.microsoft.com/office/drawing/2014/main" id="{2C2307C4-34FB-06D7-C322-F5A5F6B513A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0072B5"/>
                  </a:solidFill>
                  <a:ln w="9525" cap="flat">
                    <a:noFill/>
                    <a:prstDash val="solid"/>
                    <a:round/>
                  </a:ln>
                </p:spPr>
                <p:txBody>
                  <a:bodyPr rtlCol="0" anchor="ctr"/>
                  <a:lstStyle/>
                  <a:p>
                    <a:endParaRPr lang="en-CA"/>
                  </a:p>
                </p:txBody>
              </p:sp>
              <p:sp>
                <p:nvSpPr>
                  <p:cNvPr id="120" name="Freeform: Shape 119">
                    <a:extLst>
                      <a:ext uri="{FF2B5EF4-FFF2-40B4-BE49-F238E27FC236}">
                        <a16:creationId xmlns:a16="http://schemas.microsoft.com/office/drawing/2014/main" id="{0D387A66-5D39-9B09-D33E-2B92BB800743}"/>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0072B5"/>
                  </a:solidFill>
                  <a:ln w="9525" cap="flat">
                    <a:noFill/>
                    <a:prstDash val="solid"/>
                    <a:round/>
                  </a:ln>
                </p:spPr>
                <p:txBody>
                  <a:bodyPr rtlCol="0" anchor="ctr"/>
                  <a:lstStyle/>
                  <a:p>
                    <a:endParaRPr lang="en-CA"/>
                  </a:p>
                </p:txBody>
              </p:sp>
              <p:sp>
                <p:nvSpPr>
                  <p:cNvPr id="121" name="Freeform: Shape 120">
                    <a:extLst>
                      <a:ext uri="{FF2B5EF4-FFF2-40B4-BE49-F238E27FC236}">
                        <a16:creationId xmlns:a16="http://schemas.microsoft.com/office/drawing/2014/main" id="{82390796-2FCD-3DA3-CF6E-A82055AF6E72}"/>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0072B5"/>
                  </a:solidFill>
                  <a:ln w="9525" cap="flat">
                    <a:noFill/>
                    <a:prstDash val="solid"/>
                    <a:round/>
                  </a:ln>
                </p:spPr>
                <p:txBody>
                  <a:bodyPr rtlCol="0" anchor="ctr"/>
                  <a:lstStyle/>
                  <a:p>
                    <a:endParaRPr lang="en-CA"/>
                  </a:p>
                </p:txBody>
              </p:sp>
            </p:grpSp>
            <p:grpSp>
              <p:nvGrpSpPr>
                <p:cNvPr id="95" name="Graphic 4">
                  <a:extLst>
                    <a:ext uri="{FF2B5EF4-FFF2-40B4-BE49-F238E27FC236}">
                      <a16:creationId xmlns:a16="http://schemas.microsoft.com/office/drawing/2014/main" id="{1E3F7147-17B7-C7CB-2034-D5301443EB70}"/>
                    </a:ext>
                  </a:extLst>
                </p:cNvPr>
                <p:cNvGrpSpPr/>
                <p:nvPr/>
              </p:nvGrpSpPr>
              <p:grpSpPr>
                <a:xfrm>
                  <a:off x="1616500" y="2772840"/>
                  <a:ext cx="1155763" cy="2179032"/>
                  <a:chOff x="1616500" y="2772840"/>
                  <a:chExt cx="1155763" cy="2179032"/>
                </a:xfrm>
                <a:solidFill>
                  <a:srgbClr val="000000"/>
                </a:solidFill>
              </p:grpSpPr>
              <p:sp>
                <p:nvSpPr>
                  <p:cNvPr id="96" name="Freeform: Shape 95">
                    <a:extLst>
                      <a:ext uri="{FF2B5EF4-FFF2-40B4-BE49-F238E27FC236}">
                        <a16:creationId xmlns:a16="http://schemas.microsoft.com/office/drawing/2014/main" id="{4E12AE14-D94D-62C9-E1A1-2B86DBB20344}"/>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0072B5"/>
                  </a:solidFill>
                  <a:ln w="9525"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1357967C-B8AB-8DCC-1926-858581732193}"/>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0072B5"/>
                  </a:solidFill>
                  <a:ln w="9525"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97678FC7-9E86-BEE6-8405-C6CBA465AD9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0072B5"/>
                  </a:solidFill>
                  <a:ln w="9525" cap="flat">
                    <a:noFill/>
                    <a:prstDash val="solid"/>
                    <a:round/>
                  </a:ln>
                </p:spPr>
                <p:txBody>
                  <a:bodyPr rtlCol="0" anchor="ctr"/>
                  <a:lstStyle/>
                  <a:p>
                    <a:endParaRPr lang="en-CA" dirty="0"/>
                  </a:p>
                </p:txBody>
              </p:sp>
              <p:sp>
                <p:nvSpPr>
                  <p:cNvPr id="99" name="Freeform: Shape 98">
                    <a:extLst>
                      <a:ext uri="{FF2B5EF4-FFF2-40B4-BE49-F238E27FC236}">
                        <a16:creationId xmlns:a16="http://schemas.microsoft.com/office/drawing/2014/main" id="{665C65FF-D73B-25DF-66E9-B68D028A834F}"/>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0072B5"/>
                  </a:solidFill>
                  <a:ln w="9525" cap="flat">
                    <a:noFill/>
                    <a:prstDash val="solid"/>
                    <a:round/>
                  </a:ln>
                </p:spPr>
                <p:txBody>
                  <a:bodyPr rtlCol="0" anchor="ctr"/>
                  <a:lstStyle/>
                  <a:p>
                    <a:endParaRPr lang="en-CA"/>
                  </a:p>
                </p:txBody>
              </p:sp>
              <p:sp>
                <p:nvSpPr>
                  <p:cNvPr id="100" name="Freeform: Shape 99">
                    <a:extLst>
                      <a:ext uri="{FF2B5EF4-FFF2-40B4-BE49-F238E27FC236}">
                        <a16:creationId xmlns:a16="http://schemas.microsoft.com/office/drawing/2014/main" id="{D58DEE3E-EA90-ADA4-53F5-B048C910A1EA}"/>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0072B5"/>
                  </a:solidFill>
                  <a:ln w="9525" cap="flat">
                    <a:noFill/>
                    <a:prstDash val="solid"/>
                    <a:round/>
                  </a:ln>
                </p:spPr>
                <p:txBody>
                  <a:bodyPr rtlCol="0" anchor="ctr"/>
                  <a:lstStyle/>
                  <a:p>
                    <a:endParaRPr lang="en-CA"/>
                  </a:p>
                </p:txBody>
              </p:sp>
              <p:sp>
                <p:nvSpPr>
                  <p:cNvPr id="101" name="Freeform: Shape 100">
                    <a:extLst>
                      <a:ext uri="{FF2B5EF4-FFF2-40B4-BE49-F238E27FC236}">
                        <a16:creationId xmlns:a16="http://schemas.microsoft.com/office/drawing/2014/main" id="{763652F0-D977-EA49-D6A4-5105F2AE377C}"/>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0072B5"/>
                  </a:solidFill>
                  <a:ln w="9525" cap="flat">
                    <a:noFill/>
                    <a:prstDash val="solid"/>
                    <a:round/>
                  </a:ln>
                </p:spPr>
                <p:txBody>
                  <a:bodyPr rtlCol="0" anchor="ctr"/>
                  <a:lstStyle/>
                  <a:p>
                    <a:endParaRPr lang="en-CA"/>
                  </a:p>
                </p:txBody>
              </p:sp>
              <p:sp>
                <p:nvSpPr>
                  <p:cNvPr id="102" name="Freeform: Shape 101">
                    <a:extLst>
                      <a:ext uri="{FF2B5EF4-FFF2-40B4-BE49-F238E27FC236}">
                        <a16:creationId xmlns:a16="http://schemas.microsoft.com/office/drawing/2014/main" id="{8414C3C7-CB56-737C-E7DD-C325C2977956}"/>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0072B5"/>
                  </a:solidFill>
                  <a:ln w="9525" cap="flat">
                    <a:noFill/>
                    <a:prstDash val="solid"/>
                    <a:round/>
                  </a:ln>
                </p:spPr>
                <p:txBody>
                  <a:bodyPr rtlCol="0" anchor="ctr"/>
                  <a:lstStyle/>
                  <a:p>
                    <a:endParaRPr lang="en-CA"/>
                  </a:p>
                </p:txBody>
              </p:sp>
              <p:sp>
                <p:nvSpPr>
                  <p:cNvPr id="103" name="Freeform: Shape 102">
                    <a:extLst>
                      <a:ext uri="{FF2B5EF4-FFF2-40B4-BE49-F238E27FC236}">
                        <a16:creationId xmlns:a16="http://schemas.microsoft.com/office/drawing/2014/main" id="{9AA1793B-6A2C-FBB0-F31E-D721C03132F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0072B5"/>
                  </a:solidFill>
                  <a:ln w="9525" cap="flat">
                    <a:noFill/>
                    <a:prstDash val="solid"/>
                    <a:round/>
                  </a:ln>
                </p:spPr>
                <p:txBody>
                  <a:bodyPr rtlCol="0" anchor="ctr"/>
                  <a:lstStyle/>
                  <a:p>
                    <a:endParaRPr lang="en-CA"/>
                  </a:p>
                </p:txBody>
              </p:sp>
              <p:sp>
                <p:nvSpPr>
                  <p:cNvPr id="104" name="Freeform: Shape 103">
                    <a:extLst>
                      <a:ext uri="{FF2B5EF4-FFF2-40B4-BE49-F238E27FC236}">
                        <a16:creationId xmlns:a16="http://schemas.microsoft.com/office/drawing/2014/main" id="{2EBCF94B-7B86-8A06-B05C-D751844BC8DE}"/>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0072B5"/>
                  </a:solidFill>
                  <a:ln w="9525" cap="flat">
                    <a:noFill/>
                    <a:prstDash val="solid"/>
                    <a:round/>
                  </a:ln>
                </p:spPr>
                <p:txBody>
                  <a:bodyPr rtlCol="0" anchor="ctr"/>
                  <a:lstStyle/>
                  <a:p>
                    <a:endParaRPr lang="en-CA"/>
                  </a:p>
                </p:txBody>
              </p:sp>
              <p:sp>
                <p:nvSpPr>
                  <p:cNvPr id="105" name="Freeform: Shape 104">
                    <a:extLst>
                      <a:ext uri="{FF2B5EF4-FFF2-40B4-BE49-F238E27FC236}">
                        <a16:creationId xmlns:a16="http://schemas.microsoft.com/office/drawing/2014/main" id="{1C46BED7-581E-9815-287D-AEBF31016223}"/>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0072B5"/>
                  </a:solidFill>
                  <a:ln w="9525" cap="flat">
                    <a:noFill/>
                    <a:prstDash val="solid"/>
                    <a:round/>
                  </a:ln>
                </p:spPr>
                <p:txBody>
                  <a:bodyPr rtlCol="0" anchor="ctr"/>
                  <a:lstStyle/>
                  <a:p>
                    <a:endParaRPr lang="en-CA"/>
                  </a:p>
                </p:txBody>
              </p:sp>
              <p:sp>
                <p:nvSpPr>
                  <p:cNvPr id="106" name="Freeform: Shape 105">
                    <a:extLst>
                      <a:ext uri="{FF2B5EF4-FFF2-40B4-BE49-F238E27FC236}">
                        <a16:creationId xmlns:a16="http://schemas.microsoft.com/office/drawing/2014/main" id="{4AD85436-AE40-4B81-607C-752068314B6F}"/>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0072B5"/>
                  </a:solidFill>
                  <a:ln w="9525" cap="flat">
                    <a:noFill/>
                    <a:prstDash val="solid"/>
                    <a:round/>
                  </a:ln>
                </p:spPr>
                <p:txBody>
                  <a:bodyPr rtlCol="0" anchor="ctr"/>
                  <a:lstStyle/>
                  <a:p>
                    <a:endParaRPr lang="en-CA"/>
                  </a:p>
                </p:txBody>
              </p:sp>
              <p:sp>
                <p:nvSpPr>
                  <p:cNvPr id="107" name="Freeform: Shape 106">
                    <a:extLst>
                      <a:ext uri="{FF2B5EF4-FFF2-40B4-BE49-F238E27FC236}">
                        <a16:creationId xmlns:a16="http://schemas.microsoft.com/office/drawing/2014/main" id="{07C5E39E-E3E0-12DE-2BCE-A8D3D61115C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0072B5"/>
                  </a:solidFill>
                  <a:ln w="9525" cap="flat">
                    <a:noFill/>
                    <a:prstDash val="solid"/>
                    <a:round/>
                  </a:ln>
                </p:spPr>
                <p:txBody>
                  <a:bodyPr rtlCol="0" anchor="ctr"/>
                  <a:lstStyle/>
                  <a:p>
                    <a:endParaRPr lang="en-CA"/>
                  </a:p>
                </p:txBody>
              </p:sp>
              <p:sp>
                <p:nvSpPr>
                  <p:cNvPr id="108" name="Freeform: Shape 107">
                    <a:extLst>
                      <a:ext uri="{FF2B5EF4-FFF2-40B4-BE49-F238E27FC236}">
                        <a16:creationId xmlns:a16="http://schemas.microsoft.com/office/drawing/2014/main" id="{79039C83-3309-62E8-A21D-DB9EDD968480}"/>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0072B5"/>
                  </a:solidFill>
                  <a:ln w="9525" cap="flat">
                    <a:noFill/>
                    <a:prstDash val="solid"/>
                    <a:round/>
                  </a:ln>
                </p:spPr>
                <p:txBody>
                  <a:bodyPr rtlCol="0" anchor="ctr"/>
                  <a:lstStyle/>
                  <a:p>
                    <a:endParaRPr lang="en-CA"/>
                  </a:p>
                </p:txBody>
              </p:sp>
            </p:grpSp>
          </p:grpSp>
        </p:grpSp>
        <p:pic>
          <p:nvPicPr>
            <p:cNvPr id="126" name="Graphic 125" descr="Female with solid fill">
              <a:extLst>
                <a:ext uri="{FF2B5EF4-FFF2-40B4-BE49-F238E27FC236}">
                  <a16:creationId xmlns:a16="http://schemas.microsoft.com/office/drawing/2014/main" id="{A89AF33D-9E14-9F6F-8CD3-B605944634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8230" y="4436286"/>
              <a:ext cx="477018" cy="477018"/>
            </a:xfrm>
            <a:prstGeom prst="rect">
              <a:avLst/>
            </a:prstGeom>
          </p:spPr>
        </p:pic>
      </p:grpSp>
      <p:grpSp>
        <p:nvGrpSpPr>
          <p:cNvPr id="12" name="Group 11">
            <a:extLst>
              <a:ext uri="{FF2B5EF4-FFF2-40B4-BE49-F238E27FC236}">
                <a16:creationId xmlns:a16="http://schemas.microsoft.com/office/drawing/2014/main" id="{94F44E1F-CF25-BB5C-8A57-C7D98A826DFE}"/>
              </a:ext>
            </a:extLst>
          </p:cNvPr>
          <p:cNvGrpSpPr/>
          <p:nvPr/>
        </p:nvGrpSpPr>
        <p:grpSpPr>
          <a:xfrm>
            <a:off x="5942785" y="4104194"/>
            <a:ext cx="5582863" cy="1250230"/>
            <a:chOff x="5788331" y="4045284"/>
            <a:chExt cx="5582863" cy="1250230"/>
          </a:xfrm>
        </p:grpSpPr>
        <p:grpSp>
          <p:nvGrpSpPr>
            <p:cNvPr id="10" name="Group 9">
              <a:extLst>
                <a:ext uri="{FF2B5EF4-FFF2-40B4-BE49-F238E27FC236}">
                  <a16:creationId xmlns:a16="http://schemas.microsoft.com/office/drawing/2014/main" id="{3E4AF0D6-2FA0-07D7-1D67-E3C8F0908CE1}"/>
                </a:ext>
              </a:extLst>
            </p:cNvPr>
            <p:cNvGrpSpPr/>
            <p:nvPr/>
          </p:nvGrpSpPr>
          <p:grpSpPr>
            <a:xfrm>
              <a:off x="7284751" y="4045284"/>
              <a:ext cx="4086443" cy="1250230"/>
              <a:chOff x="7151381" y="4119731"/>
              <a:chExt cx="4086443" cy="1250230"/>
            </a:xfrm>
          </p:grpSpPr>
          <p:grpSp>
            <p:nvGrpSpPr>
              <p:cNvPr id="8" name="Group 7">
                <a:extLst>
                  <a:ext uri="{FF2B5EF4-FFF2-40B4-BE49-F238E27FC236}">
                    <a16:creationId xmlns:a16="http://schemas.microsoft.com/office/drawing/2014/main" id="{3EAE432F-C508-85DA-4ACC-C567A1487E05}"/>
                  </a:ext>
                </a:extLst>
              </p:cNvPr>
              <p:cNvGrpSpPr/>
              <p:nvPr/>
            </p:nvGrpSpPr>
            <p:grpSpPr>
              <a:xfrm>
                <a:off x="7151381" y="4119731"/>
                <a:ext cx="1988879" cy="1250230"/>
                <a:chOff x="6985127" y="4187506"/>
                <a:chExt cx="1988879" cy="1250230"/>
              </a:xfrm>
            </p:grpSpPr>
            <p:pic>
              <p:nvPicPr>
                <p:cNvPr id="136" name="Graphic 135">
                  <a:extLst>
                    <a:ext uri="{FF2B5EF4-FFF2-40B4-BE49-F238E27FC236}">
                      <a16:creationId xmlns:a16="http://schemas.microsoft.com/office/drawing/2014/main" id="{022A607F-526E-32B9-8C17-0201E9FEC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5127" y="4187506"/>
                  <a:ext cx="1131354" cy="1131354"/>
                </a:xfrm>
                <a:prstGeom prst="rect">
                  <a:avLst/>
                </a:prstGeom>
              </p:spPr>
            </p:pic>
            <p:pic>
              <p:nvPicPr>
                <p:cNvPr id="137" name="Graphic 136" descr="Male with solid fill">
                  <a:extLst>
                    <a:ext uri="{FF2B5EF4-FFF2-40B4-BE49-F238E27FC236}">
                      <a16:creationId xmlns:a16="http://schemas.microsoft.com/office/drawing/2014/main" id="{A3798544-CAB3-7D8F-3999-1BF3328DC7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1273" y="4693824"/>
                  <a:ext cx="434980" cy="434980"/>
                </a:xfrm>
                <a:prstGeom prst="rect">
                  <a:avLst/>
                </a:prstGeom>
              </p:spPr>
            </p:pic>
            <p:pic>
              <p:nvPicPr>
                <p:cNvPr id="138" name="Picture 137" descr="Logo&#10;&#10;Description automatically generated with medium confidence">
                  <a:extLst>
                    <a:ext uri="{FF2B5EF4-FFF2-40B4-BE49-F238E27FC236}">
                      <a16:creationId xmlns:a16="http://schemas.microsoft.com/office/drawing/2014/main" id="{DCCB7B00-D08D-A7DB-7A25-FA3E1F41188B}"/>
                    </a:ext>
                  </a:extLst>
                </p:cNvPr>
                <p:cNvPicPr>
                  <a:picLocks noChangeAspect="1"/>
                </p:cNvPicPr>
                <p:nvPr/>
              </p:nvPicPr>
              <p:blipFill rotWithShape="1">
                <a:blip r:embed="rId11">
                  <a:extLst>
                    <a:ext uri="{28A0092B-C50C-407E-A947-70E740481C1C}">
                      <a14:useLocalDpi xmlns:a14="http://schemas.microsoft.com/office/drawing/2010/main" val="0"/>
                    </a:ext>
                  </a:extLst>
                </a:blip>
                <a:srcRect b="15479"/>
                <a:stretch/>
              </p:blipFill>
              <p:spPr>
                <a:xfrm rot="735916">
                  <a:off x="7639758" y="4437690"/>
                  <a:ext cx="1334248" cy="1000046"/>
                </a:xfrm>
                <a:prstGeom prst="rect">
                  <a:avLst/>
                </a:prstGeom>
              </p:spPr>
            </p:pic>
          </p:grpSp>
          <p:sp>
            <p:nvSpPr>
              <p:cNvPr id="139" name="TextBox 138">
                <a:extLst>
                  <a:ext uri="{FF2B5EF4-FFF2-40B4-BE49-F238E27FC236}">
                    <a16:creationId xmlns:a16="http://schemas.microsoft.com/office/drawing/2014/main" id="{F0F3521A-7D5A-4C23-F6AD-DADFF193902F}"/>
                  </a:ext>
                </a:extLst>
              </p:cNvPr>
              <p:cNvSpPr txBox="1"/>
              <p:nvPr/>
            </p:nvSpPr>
            <p:spPr>
              <a:xfrm>
                <a:off x="9286515" y="4334113"/>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harassment</a:t>
                </a:r>
                <a:endParaRPr lang="en-CA" sz="2400" dirty="0">
                  <a:latin typeface="Helvetica" panose="020B0604020202020204" pitchFamily="34" charset="0"/>
                  <a:cs typeface="Helvetica" panose="020B0604020202020204" pitchFamily="34" charset="0"/>
                </a:endParaRPr>
              </a:p>
            </p:txBody>
          </p:sp>
        </p:grpSp>
        <p:sp>
          <p:nvSpPr>
            <p:cNvPr id="140" name="TextBox 139">
              <a:extLst>
                <a:ext uri="{FF2B5EF4-FFF2-40B4-BE49-F238E27FC236}">
                  <a16:creationId xmlns:a16="http://schemas.microsoft.com/office/drawing/2014/main" id="{2E6160A5-7CFD-BE8A-8F4F-F72937B04341}"/>
                </a:ext>
              </a:extLst>
            </p:cNvPr>
            <p:cNvSpPr txBox="1"/>
            <p:nvPr/>
          </p:nvSpPr>
          <p:spPr>
            <a:xfrm>
              <a:off x="5788331" y="4339923"/>
              <a:ext cx="1951309" cy="707886"/>
            </a:xfrm>
            <a:prstGeom prst="rect">
              <a:avLst/>
            </a:prstGeom>
            <a:noFill/>
          </p:spPr>
          <p:txBody>
            <a:bodyPr wrap="square">
              <a:spAutoFit/>
            </a:bodyPr>
            <a:lstStyle/>
            <a:p>
              <a:pPr algn="ctr"/>
              <a:r>
                <a:rPr lang="en-US" sz="4000" dirty="0">
                  <a:effectLst/>
                  <a:latin typeface="Helvetica" panose="020B0604020202020204" pitchFamily="34" charset="0"/>
                  <a:ea typeface="Calibri" panose="020F0502020204030204" pitchFamily="34" charset="0"/>
                  <a:cs typeface="Helvetica" panose="020B0604020202020204" pitchFamily="34" charset="0"/>
                </a:rPr>
                <a:t>+</a:t>
              </a:r>
              <a:endParaRPr lang="en-CA" sz="40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Low insemination rate females outlived high insemination rate females</a:t>
            </a:r>
          </a:p>
        </p:txBody>
      </p:sp>
      <p:grpSp>
        <p:nvGrpSpPr>
          <p:cNvPr id="91" name="Group 90">
            <a:extLst>
              <a:ext uri="{FF2B5EF4-FFF2-40B4-BE49-F238E27FC236}">
                <a16:creationId xmlns:a16="http://schemas.microsoft.com/office/drawing/2014/main" id="{27FB4EA4-5899-EBB0-56EB-108B82A4525B}"/>
              </a:ext>
            </a:extLst>
          </p:cNvPr>
          <p:cNvGrpSpPr/>
          <p:nvPr/>
        </p:nvGrpSpPr>
        <p:grpSpPr>
          <a:xfrm>
            <a:off x="8616683" y="2967335"/>
            <a:ext cx="3434640" cy="909375"/>
            <a:chOff x="8616683" y="2967335"/>
            <a:chExt cx="3434640" cy="909375"/>
          </a:xfrm>
        </p:grpSpPr>
        <p:sp>
          <p:nvSpPr>
            <p:cNvPr id="86" name="TextBox 85">
              <a:extLst>
                <a:ext uri="{FF2B5EF4-FFF2-40B4-BE49-F238E27FC236}">
                  <a16:creationId xmlns:a16="http://schemas.microsoft.com/office/drawing/2014/main" id="{41089E13-200B-235E-B0A1-9A1ED42E1C95}"/>
                </a:ext>
              </a:extLst>
            </p:cNvPr>
            <p:cNvSpPr txBox="1"/>
            <p:nvPr/>
          </p:nvSpPr>
          <p:spPr>
            <a:xfrm>
              <a:off x="8653260" y="296733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High insemination</a:t>
              </a:r>
            </a:p>
          </p:txBody>
        </p:sp>
        <p:sp>
          <p:nvSpPr>
            <p:cNvPr id="87" name="TextBox 86">
              <a:extLst>
                <a:ext uri="{FF2B5EF4-FFF2-40B4-BE49-F238E27FC236}">
                  <a16:creationId xmlns:a16="http://schemas.microsoft.com/office/drawing/2014/main" id="{3A9C050B-0CEB-02EB-5159-E376E0441B3E}"/>
                </a:ext>
              </a:extLst>
            </p:cNvPr>
            <p:cNvSpPr txBox="1"/>
            <p:nvPr/>
          </p:nvSpPr>
          <p:spPr>
            <a:xfrm>
              <a:off x="8616683" y="341504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Low insemination</a:t>
              </a:r>
            </a:p>
          </p:txBody>
        </p:sp>
        <p:cxnSp>
          <p:nvCxnSpPr>
            <p:cNvPr id="89" name="Straight Connector 88">
              <a:extLst>
                <a:ext uri="{FF2B5EF4-FFF2-40B4-BE49-F238E27FC236}">
                  <a16:creationId xmlns:a16="http://schemas.microsoft.com/office/drawing/2014/main" id="{ABC2E789-4F2E-8880-CDD1-2669FC9B041B}"/>
                </a:ext>
              </a:extLst>
            </p:cNvPr>
            <p:cNvCxnSpPr/>
            <p:nvPr/>
          </p:nvCxnSpPr>
          <p:spPr>
            <a:xfrm>
              <a:off x="8723598" y="3662065"/>
              <a:ext cx="253348" cy="0"/>
            </a:xfrm>
            <a:prstGeom prst="line">
              <a:avLst/>
            </a:prstGeom>
            <a:ln w="57150">
              <a:solidFill>
                <a:srgbClr val="72B1D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C9D24DB-DFF7-FCB0-FAB3-6710FB5E932A}"/>
                </a:ext>
              </a:extLst>
            </p:cNvPr>
            <p:cNvCxnSpPr/>
            <p:nvPr/>
          </p:nvCxnSpPr>
          <p:spPr>
            <a:xfrm>
              <a:off x="8714806" y="3212122"/>
              <a:ext cx="253348" cy="0"/>
            </a:xfrm>
            <a:prstGeom prst="line">
              <a:avLst/>
            </a:prstGeom>
            <a:ln w="57150">
              <a:solidFill>
                <a:srgbClr val="D07669"/>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4203B80-5AE3-3A25-FF46-05FA5C119680}"/>
              </a:ext>
            </a:extLst>
          </p:cNvPr>
          <p:cNvGrpSpPr/>
          <p:nvPr/>
        </p:nvGrpSpPr>
        <p:grpSpPr>
          <a:xfrm>
            <a:off x="2517487" y="723900"/>
            <a:ext cx="5608596" cy="6080058"/>
            <a:chOff x="2517487" y="723900"/>
            <a:chExt cx="5608596" cy="6080058"/>
          </a:xfrm>
        </p:grpSpPr>
        <p:graphicFrame>
          <p:nvGraphicFramePr>
            <p:cNvPr id="3" name="Object 2">
              <a:extLst>
                <a:ext uri="{FF2B5EF4-FFF2-40B4-BE49-F238E27FC236}">
                  <a16:creationId xmlns:a16="http://schemas.microsoft.com/office/drawing/2014/main" id="{80B3EB71-6EF8-4216-3988-5AA2104C51BE}"/>
                </a:ext>
              </a:extLst>
            </p:cNvPr>
            <p:cNvGraphicFramePr>
              <a:graphicFrameLocks noChangeAspect="1"/>
            </p:cNvGraphicFramePr>
            <p:nvPr>
              <p:extLst>
                <p:ext uri="{D42A27DB-BD31-4B8C-83A1-F6EECF244321}">
                  <p14:modId xmlns:p14="http://schemas.microsoft.com/office/powerpoint/2010/main" val="3126720973"/>
                </p:ext>
              </p:extLst>
            </p:nvPr>
          </p:nvGraphicFramePr>
          <p:xfrm>
            <a:off x="2809875" y="723900"/>
            <a:ext cx="5316208" cy="5787671"/>
          </p:xfrm>
          <a:graphic>
            <a:graphicData uri="http://schemas.openxmlformats.org/presentationml/2006/ole">
              <mc:AlternateContent xmlns:mc="http://schemas.openxmlformats.org/markup-compatibility/2006">
                <mc:Choice xmlns:v="urn:schemas-microsoft-com:vml" Requires="v">
                  <p:oleObj name="Bitmap Image" r:id="rId2" imgW="7343640" imgH="7991640" progId="PBrush">
                    <p:embed/>
                  </p:oleObj>
                </mc:Choice>
                <mc:Fallback>
                  <p:oleObj name="Bitmap Image" r:id="rId2" imgW="7343640" imgH="7991640" progId="PBrush">
                    <p:embed/>
                    <p:pic>
                      <p:nvPicPr>
                        <p:cNvPr id="0" name=""/>
                        <p:cNvPicPr/>
                        <p:nvPr/>
                      </p:nvPicPr>
                      <p:blipFill>
                        <a:blip r:embed="rId3"/>
                        <a:stretch>
                          <a:fillRect/>
                        </a:stretch>
                      </p:blipFill>
                      <p:spPr>
                        <a:xfrm>
                          <a:off x="2809875" y="723900"/>
                          <a:ext cx="5316208" cy="5787671"/>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3368EC4D-F9A3-287A-24B0-7B0899AFC945}"/>
                </a:ext>
              </a:extLst>
            </p:cNvPr>
            <p:cNvSpPr txBox="1"/>
            <p:nvPr/>
          </p:nvSpPr>
          <p:spPr>
            <a:xfrm rot="16200000">
              <a:off x="1140124" y="2978136"/>
              <a:ext cx="3339501" cy="584775"/>
            </a:xfrm>
            <a:prstGeom prst="rect">
              <a:avLst/>
            </a:prstGeom>
            <a:solidFill>
              <a:schemeClr val="bg1"/>
            </a:solidFill>
          </p:spPr>
          <p:txBody>
            <a:bodyPr wrap="square">
              <a:spAutoFit/>
            </a:bodyPr>
            <a:lstStyle/>
            <a:p>
              <a:r>
                <a:rPr lang="en-CA" sz="3200" dirty="0">
                  <a:latin typeface="Helvetica" panose="020B0604020202020204" pitchFamily="34" charset="0"/>
                  <a:cs typeface="Helvetica" panose="020B0604020202020204" pitchFamily="34" charset="0"/>
                </a:rPr>
                <a:t>Proportion alive</a:t>
              </a:r>
            </a:p>
          </p:txBody>
        </p:sp>
        <p:sp>
          <p:nvSpPr>
            <p:cNvPr id="10" name="TextBox 9">
              <a:extLst>
                <a:ext uri="{FF2B5EF4-FFF2-40B4-BE49-F238E27FC236}">
                  <a16:creationId xmlns:a16="http://schemas.microsoft.com/office/drawing/2014/main" id="{9469C134-9066-BF46-DBE6-16F492FFBD0C}"/>
                </a:ext>
              </a:extLst>
            </p:cNvPr>
            <p:cNvSpPr txBox="1"/>
            <p:nvPr/>
          </p:nvSpPr>
          <p:spPr>
            <a:xfrm>
              <a:off x="5323935" y="6219183"/>
              <a:ext cx="1030857" cy="584775"/>
            </a:xfrm>
            <a:prstGeom prst="rect">
              <a:avLst/>
            </a:prstGeom>
            <a:solidFill>
              <a:schemeClr val="bg1"/>
            </a:solidFill>
          </p:spPr>
          <p:txBody>
            <a:bodyPr wrap="square">
              <a:spAutoFit/>
            </a:bodyPr>
            <a:lstStyle/>
            <a:p>
              <a:r>
                <a:rPr lang="en-CA" sz="3200" dirty="0">
                  <a:latin typeface="Helvetica" panose="020B0604020202020204" pitchFamily="34" charset="0"/>
                  <a:cs typeface="Helvetica" panose="020B0604020202020204" pitchFamily="34" charset="0"/>
                </a:rPr>
                <a:t>Day</a:t>
              </a:r>
            </a:p>
          </p:txBody>
        </p:sp>
      </p:grpSp>
    </p:spTree>
    <p:extLst>
      <p:ext uri="{BB962C8B-B14F-4D97-AF65-F5344CB8AC3E}">
        <p14:creationId xmlns:p14="http://schemas.microsoft.com/office/powerpoint/2010/main" val="261200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748324-3D5D-95B5-BF90-69767C3316E5}"/>
              </a:ext>
            </a:extLst>
          </p:cNvPr>
          <p:cNvPicPr>
            <a:picLocks noChangeAspect="1"/>
          </p:cNvPicPr>
          <p:nvPr/>
        </p:nvPicPr>
        <p:blipFill rotWithShape="1">
          <a:blip r:embed="rId2"/>
          <a:srcRect b="3003"/>
          <a:stretch/>
        </p:blipFill>
        <p:spPr>
          <a:xfrm>
            <a:off x="4073367" y="1195796"/>
            <a:ext cx="4271443" cy="4675443"/>
          </a:xfrm>
          <a:prstGeom prst="rect">
            <a:avLst/>
          </a:prstGeom>
        </p:spPr>
      </p:pic>
      <p:grpSp>
        <p:nvGrpSpPr>
          <p:cNvPr id="13" name="Group 12">
            <a:extLst>
              <a:ext uri="{FF2B5EF4-FFF2-40B4-BE49-F238E27FC236}">
                <a16:creationId xmlns:a16="http://schemas.microsoft.com/office/drawing/2014/main" id="{57D434E3-1C58-FADD-59DE-07CE29F6ADC3}"/>
              </a:ext>
            </a:extLst>
          </p:cNvPr>
          <p:cNvGrpSpPr/>
          <p:nvPr/>
        </p:nvGrpSpPr>
        <p:grpSpPr>
          <a:xfrm>
            <a:off x="3261531" y="992530"/>
            <a:ext cx="5240392" cy="5602404"/>
            <a:chOff x="3612969" y="1139285"/>
            <a:chExt cx="5016895" cy="5350954"/>
          </a:xfrm>
        </p:grpSpPr>
        <p:sp>
          <p:nvSpPr>
            <p:cNvPr id="4" name="TextBox 3">
              <a:extLst>
                <a:ext uri="{FF2B5EF4-FFF2-40B4-BE49-F238E27FC236}">
                  <a16:creationId xmlns:a16="http://schemas.microsoft.com/office/drawing/2014/main" id="{060596A4-BB29-7013-706A-D4ABCE2376DA}"/>
                </a:ext>
              </a:extLst>
            </p:cNvPr>
            <p:cNvSpPr txBox="1"/>
            <p:nvPr/>
          </p:nvSpPr>
          <p:spPr>
            <a:xfrm rot="16200000">
              <a:off x="1587339" y="3164915"/>
              <a:ext cx="4759145"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
          <p:nvSpPr>
            <p:cNvPr id="12" name="TextBox 11">
              <a:extLst>
                <a:ext uri="{FF2B5EF4-FFF2-40B4-BE49-F238E27FC236}">
                  <a16:creationId xmlns:a16="http://schemas.microsoft.com/office/drawing/2014/main" id="{52FE1DB2-4A10-495C-9DB6-A8B3CD52C0BA}"/>
                </a:ext>
              </a:extLst>
            </p:cNvPr>
            <p:cNvSpPr txBox="1"/>
            <p:nvPr/>
          </p:nvSpPr>
          <p:spPr>
            <a:xfrm>
              <a:off x="4636600" y="609012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sp>
          <p:nvSpPr>
            <p:cNvPr id="14" name="TextBox 13">
              <a:extLst>
                <a:ext uri="{FF2B5EF4-FFF2-40B4-BE49-F238E27FC236}">
                  <a16:creationId xmlns:a16="http://schemas.microsoft.com/office/drawing/2014/main" id="{243D110E-CC04-FCA6-437E-E3BB434E9444}"/>
                </a:ext>
              </a:extLst>
            </p:cNvPr>
            <p:cNvSpPr txBox="1"/>
            <p:nvPr/>
          </p:nvSpPr>
          <p:spPr>
            <a:xfrm>
              <a:off x="3837869" y="5783996"/>
              <a:ext cx="3398063" cy="369332"/>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231801" y="5796369"/>
              <a:ext cx="3398063" cy="369332"/>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grpSp>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Low insemination rate females produced 42% more offspring than high insemination rate females</a:t>
            </a:r>
          </a:p>
        </p:txBody>
      </p:sp>
      <p:grpSp>
        <p:nvGrpSpPr>
          <p:cNvPr id="6" name="Group 5">
            <a:extLst>
              <a:ext uri="{FF2B5EF4-FFF2-40B4-BE49-F238E27FC236}">
                <a16:creationId xmlns:a16="http://schemas.microsoft.com/office/drawing/2014/main" id="{1F39CA33-CA79-23A6-91D0-BB5CB1B25A71}"/>
              </a:ext>
            </a:extLst>
          </p:cNvPr>
          <p:cNvGrpSpPr/>
          <p:nvPr/>
        </p:nvGrpSpPr>
        <p:grpSpPr>
          <a:xfrm>
            <a:off x="4984800" y="1511262"/>
            <a:ext cx="1742402" cy="175009"/>
            <a:chOff x="5188750" y="1513755"/>
            <a:chExt cx="1742402" cy="175009"/>
          </a:xfrm>
        </p:grpSpPr>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06291" y="1532735"/>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6911909" y="1513755"/>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188750" y="1521106"/>
              <a:ext cx="1742402"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AA0FFDAB-1178-B513-3E6D-1B7BE19E2628}"/>
              </a:ext>
            </a:extLst>
          </p:cNvPr>
          <p:cNvSpPr txBox="1"/>
          <p:nvPr/>
        </p:nvSpPr>
        <p:spPr>
          <a:xfrm>
            <a:off x="5657354" y="1208751"/>
            <a:ext cx="51448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3999398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748324-3D5D-95B5-BF90-69767C3316E5}"/>
              </a:ext>
            </a:extLst>
          </p:cNvPr>
          <p:cNvPicPr>
            <a:picLocks noChangeAspect="1"/>
          </p:cNvPicPr>
          <p:nvPr/>
        </p:nvPicPr>
        <p:blipFill rotWithShape="1">
          <a:blip r:embed="rId2"/>
          <a:srcRect b="3003"/>
          <a:stretch/>
        </p:blipFill>
        <p:spPr>
          <a:xfrm>
            <a:off x="4073367" y="1195796"/>
            <a:ext cx="4271443" cy="4675443"/>
          </a:xfrm>
          <a:prstGeom prst="rect">
            <a:avLst/>
          </a:prstGeom>
        </p:spPr>
      </p:pic>
      <p:grpSp>
        <p:nvGrpSpPr>
          <p:cNvPr id="13" name="Group 12">
            <a:extLst>
              <a:ext uri="{FF2B5EF4-FFF2-40B4-BE49-F238E27FC236}">
                <a16:creationId xmlns:a16="http://schemas.microsoft.com/office/drawing/2014/main" id="{57D434E3-1C58-FADD-59DE-07CE29F6ADC3}"/>
              </a:ext>
            </a:extLst>
          </p:cNvPr>
          <p:cNvGrpSpPr/>
          <p:nvPr/>
        </p:nvGrpSpPr>
        <p:grpSpPr>
          <a:xfrm>
            <a:off x="3261531" y="992530"/>
            <a:ext cx="5240392" cy="5602404"/>
            <a:chOff x="3612969" y="1139285"/>
            <a:chExt cx="5016895" cy="5350954"/>
          </a:xfrm>
        </p:grpSpPr>
        <p:sp>
          <p:nvSpPr>
            <p:cNvPr id="4" name="TextBox 3">
              <a:extLst>
                <a:ext uri="{FF2B5EF4-FFF2-40B4-BE49-F238E27FC236}">
                  <a16:creationId xmlns:a16="http://schemas.microsoft.com/office/drawing/2014/main" id="{060596A4-BB29-7013-706A-D4ABCE2376DA}"/>
                </a:ext>
              </a:extLst>
            </p:cNvPr>
            <p:cNvSpPr txBox="1"/>
            <p:nvPr/>
          </p:nvSpPr>
          <p:spPr>
            <a:xfrm rot="16200000">
              <a:off x="1587339" y="3164915"/>
              <a:ext cx="4759145"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
          <p:nvSpPr>
            <p:cNvPr id="12" name="TextBox 11">
              <a:extLst>
                <a:ext uri="{FF2B5EF4-FFF2-40B4-BE49-F238E27FC236}">
                  <a16:creationId xmlns:a16="http://schemas.microsoft.com/office/drawing/2014/main" id="{52FE1DB2-4A10-495C-9DB6-A8B3CD52C0BA}"/>
                </a:ext>
              </a:extLst>
            </p:cNvPr>
            <p:cNvSpPr txBox="1"/>
            <p:nvPr/>
          </p:nvSpPr>
          <p:spPr>
            <a:xfrm>
              <a:off x="4636600" y="609012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sp>
          <p:nvSpPr>
            <p:cNvPr id="14" name="TextBox 13">
              <a:extLst>
                <a:ext uri="{FF2B5EF4-FFF2-40B4-BE49-F238E27FC236}">
                  <a16:creationId xmlns:a16="http://schemas.microsoft.com/office/drawing/2014/main" id="{243D110E-CC04-FCA6-437E-E3BB434E9444}"/>
                </a:ext>
              </a:extLst>
            </p:cNvPr>
            <p:cNvSpPr txBox="1"/>
            <p:nvPr/>
          </p:nvSpPr>
          <p:spPr>
            <a:xfrm>
              <a:off x="3837869" y="5783996"/>
              <a:ext cx="3398063" cy="369332"/>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231801" y="5796369"/>
              <a:ext cx="3398063" cy="369332"/>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grpSp>
      <p:grpSp>
        <p:nvGrpSpPr>
          <p:cNvPr id="6" name="Group 5">
            <a:extLst>
              <a:ext uri="{FF2B5EF4-FFF2-40B4-BE49-F238E27FC236}">
                <a16:creationId xmlns:a16="http://schemas.microsoft.com/office/drawing/2014/main" id="{1F39CA33-CA79-23A6-91D0-BB5CB1B25A71}"/>
              </a:ext>
            </a:extLst>
          </p:cNvPr>
          <p:cNvGrpSpPr/>
          <p:nvPr/>
        </p:nvGrpSpPr>
        <p:grpSpPr>
          <a:xfrm>
            <a:off x="4984800" y="1511262"/>
            <a:ext cx="1742402" cy="175009"/>
            <a:chOff x="5188750" y="1513755"/>
            <a:chExt cx="1742402" cy="175009"/>
          </a:xfrm>
        </p:grpSpPr>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06291" y="1532735"/>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6911909" y="1513755"/>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188750" y="1521106"/>
              <a:ext cx="1742402"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AA0FFDAB-1178-B513-3E6D-1B7BE19E2628}"/>
              </a:ext>
            </a:extLst>
          </p:cNvPr>
          <p:cNvSpPr txBox="1"/>
          <p:nvPr/>
        </p:nvSpPr>
        <p:spPr>
          <a:xfrm>
            <a:off x="5657354" y="1208751"/>
            <a:ext cx="51448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
        <p:nvSpPr>
          <p:cNvPr id="20" name="TextBox 19">
            <a:extLst>
              <a:ext uri="{FF2B5EF4-FFF2-40B4-BE49-F238E27FC236}">
                <a16:creationId xmlns:a16="http://schemas.microsoft.com/office/drawing/2014/main" id="{2F56F554-560D-7C1E-BB0B-8205F97389D7}"/>
              </a:ext>
            </a:extLst>
          </p:cNvPr>
          <p:cNvSpPr txBox="1"/>
          <p:nvPr/>
        </p:nvSpPr>
        <p:spPr>
          <a:xfrm>
            <a:off x="268164" y="149320"/>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The natural rate of insemination is costly to females and appears to be male controlled</a:t>
            </a:r>
          </a:p>
        </p:txBody>
      </p:sp>
    </p:spTree>
    <p:extLst>
      <p:ext uri="{BB962C8B-B14F-4D97-AF65-F5344CB8AC3E}">
        <p14:creationId xmlns:p14="http://schemas.microsoft.com/office/powerpoint/2010/main" val="3484917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68C583-9BF5-49C8-9744-BBD36972013B}"/>
              </a:ext>
            </a:extLst>
          </p:cNvPr>
          <p:cNvSpPr/>
          <p:nvPr/>
        </p:nvSpPr>
        <p:spPr>
          <a:xfrm>
            <a:off x="170863" y="215379"/>
            <a:ext cx="5676696" cy="646331"/>
          </a:xfrm>
          <a:prstGeom prst="rect">
            <a:avLst/>
          </a:prstGeom>
          <a:noFill/>
        </p:spPr>
        <p:txBody>
          <a:bodyPr wrap="square" lIns="91440" tIns="45720" rIns="91440" bIns="45720">
            <a:spAutoFit/>
          </a:bodyPr>
          <a:lstStyle/>
          <a:p>
            <a:r>
              <a:rPr lang="en-US" sz="3600" b="1" dirty="0">
                <a:ln w="0"/>
                <a:latin typeface="Helvetica" panose="020B0604020202020204" pitchFamily="34" charset="0"/>
                <a:cs typeface="Helvetica" panose="020B0604020202020204" pitchFamily="34" charset="0"/>
              </a:rPr>
              <a:t>Publications</a:t>
            </a:r>
            <a:endParaRPr lang="en-US" sz="3600" b="1" cap="none" spc="0" dirty="0">
              <a:ln w="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A365CC7B-C38D-43E5-9DFF-2F8D903E9A01}"/>
              </a:ext>
            </a:extLst>
          </p:cNvPr>
          <p:cNvSpPr txBox="1"/>
          <p:nvPr/>
        </p:nvSpPr>
        <p:spPr>
          <a:xfrm>
            <a:off x="325977" y="825730"/>
            <a:ext cx="11295176" cy="2749535"/>
          </a:xfrm>
          <a:prstGeom prst="rect">
            <a:avLst/>
          </a:prstGeom>
          <a:noFill/>
        </p:spPr>
        <p:txBody>
          <a:bodyPr wrap="square">
            <a:spAutoFit/>
          </a:bodyPr>
          <a:lstStyle/>
          <a:p>
            <a:pPr>
              <a:lnSpc>
                <a:spcPct val="107000"/>
              </a:lnSpc>
              <a:spcAft>
                <a:spcPts val="800"/>
              </a:spcAft>
            </a:pPr>
            <a:r>
              <a:rPr lang="en-US" sz="1800" b="1"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Yan, J.L., </a:t>
            </a:r>
            <a:r>
              <a:rPr lang="en-US" sz="1800"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Dukas, R. (In press). The social consequences of sexual conflict in bed bugs: social networks and sexual attraction. </a:t>
            </a:r>
            <a:r>
              <a:rPr lang="en-US" sz="1800" i="1"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Animal Behaviour.</a:t>
            </a:r>
            <a:r>
              <a:rPr lang="en-US" sz="1800"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 Manuscript #ANBEH-D-22-00136. </a:t>
            </a:r>
            <a:endParaRPr lang="en-US" dirty="0">
              <a:solidFill>
                <a:srgbClr val="000000"/>
              </a:solidFill>
              <a:latin typeface="Helvetica" panose="020B0604020202020204" pitchFamily="34" charset="0"/>
              <a:ea typeface="Century Gothic" panose="020B0502020202020204" pitchFamily="34" charset="0"/>
              <a:cs typeface="Helvetica" panose="020B0604020202020204" pitchFamily="34" charset="0"/>
            </a:endParaRPr>
          </a:p>
          <a:p>
            <a:pPr>
              <a:lnSpc>
                <a:spcPct val="107000"/>
              </a:lnSpc>
              <a:spcAft>
                <a:spcPts val="800"/>
              </a:spcAft>
            </a:pPr>
            <a:r>
              <a:rPr lang="en-US" sz="1800" dirty="0">
                <a:effectLst/>
                <a:latin typeface="Helvetica" panose="020B0604020202020204" pitchFamily="34" charset="0"/>
                <a:ea typeface="Century Gothic" panose="020B0502020202020204" pitchFamily="34" charset="0"/>
                <a:cs typeface="Helvetica" panose="020B0604020202020204" pitchFamily="34" charset="0"/>
              </a:rPr>
              <a:t>Scott, A. M., </a:t>
            </a:r>
            <a:r>
              <a:rPr lang="en-US" sz="1800" b="1" dirty="0">
                <a:effectLst/>
                <a:latin typeface="Helvetica" panose="020B0604020202020204" pitchFamily="34" charset="0"/>
                <a:ea typeface="Century Gothic" panose="020B0502020202020204" pitchFamily="34" charset="0"/>
                <a:cs typeface="Helvetica" panose="020B0604020202020204" pitchFamily="34" charset="0"/>
              </a:rPr>
              <a:t>Yan, J. L</a:t>
            </a:r>
            <a:r>
              <a:rPr lang="en-US" sz="1800" dirty="0">
                <a:effectLst/>
                <a:latin typeface="Helvetica" panose="020B0604020202020204" pitchFamily="34" charset="0"/>
                <a:ea typeface="Century Gothic" panose="020B0502020202020204" pitchFamily="34" charset="0"/>
                <a:cs typeface="Helvetica" panose="020B0604020202020204" pitchFamily="34" charset="0"/>
              </a:rPr>
              <a:t>., Baxter, C. M., Dworkin, I., &amp; Dukas, R. (2022). The genetic basis of variation in sexual aggression: Evolution versus social plasticity. </a:t>
            </a:r>
            <a:r>
              <a:rPr lang="en-US" sz="1800" i="1" dirty="0">
                <a:effectLst/>
                <a:latin typeface="Helvetica" panose="020B0604020202020204" pitchFamily="34" charset="0"/>
                <a:ea typeface="Century Gothic" panose="020B0502020202020204" pitchFamily="34" charset="0"/>
                <a:cs typeface="Helvetica" panose="020B0604020202020204" pitchFamily="34" charset="0"/>
              </a:rPr>
              <a:t>Molecular Ecology</a:t>
            </a:r>
            <a:r>
              <a:rPr lang="en-US" sz="1800" dirty="0">
                <a:effectLst/>
                <a:latin typeface="Helvetica" panose="020B0604020202020204" pitchFamily="34" charset="0"/>
                <a:ea typeface="Century Gothic" panose="020B0502020202020204" pitchFamily="34" charset="0"/>
                <a:cs typeface="Helvetica" panose="020B0604020202020204" pitchFamily="34" charset="0"/>
              </a:rPr>
              <a:t>, 00, 1–17. </a:t>
            </a:r>
          </a:p>
          <a:p>
            <a:pPr>
              <a:lnSpc>
                <a:spcPct val="107000"/>
              </a:lnSpc>
              <a:spcAft>
                <a:spcPts val="800"/>
              </a:spcAft>
            </a:pPr>
            <a:r>
              <a:rPr lang="en-CA"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Dukas R., </a:t>
            </a:r>
            <a:r>
              <a:rPr lang="en-CA"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Yan J.L., </a:t>
            </a:r>
            <a:r>
              <a:rPr lang="en-CA"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Scott A.M., Sivaratnam S., and Baxter C.M. (</a:t>
            </a:r>
            <a:r>
              <a:rPr lang="en-CA" dirty="0">
                <a:solidFill>
                  <a:srgbClr val="000000"/>
                </a:solidFill>
                <a:latin typeface="Helvetica" panose="020B0604020202020204" pitchFamily="34" charset="0"/>
                <a:ea typeface="Calibri" panose="020F0502020204030204" pitchFamily="34" charset="0"/>
                <a:cs typeface="Helvetica" panose="020B0604020202020204" pitchFamily="34" charset="0"/>
              </a:rPr>
              <a:t>2020</a:t>
            </a:r>
            <a:r>
              <a:rPr lang="en-CA"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 Artificial selection on forced copulation success: correlated traits and trade-offs. </a:t>
            </a:r>
            <a:r>
              <a:rPr lang="en-CA" i="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Evolution</a:t>
            </a:r>
            <a:r>
              <a:rPr lang="en-CA"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effectLst/>
              <a:latin typeface="Helvetica" panose="020B0604020202020204" pitchFamily="34" charset="0"/>
              <a:ea typeface="Calibri" panose="020F0502020204030204" pitchFamily="34" charset="0"/>
              <a:cs typeface="Helvetica" panose="020B0604020202020204" pitchFamily="34" charset="0"/>
            </a:endParaRPr>
          </a:p>
          <a:p>
            <a:pPr>
              <a:lnSpc>
                <a:spcPct val="107000"/>
              </a:lnSpc>
              <a:spcAft>
                <a:spcPts val="800"/>
              </a:spcAft>
            </a:pPr>
            <a:r>
              <a:rPr lang="en-CA"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Baxter, C.M., </a:t>
            </a:r>
            <a:r>
              <a:rPr lang="en-CA"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Yan J.L.,</a:t>
            </a:r>
            <a:r>
              <a:rPr lang="en-CA"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 and Dukas R. (2019). Genetic variation in sexual aggression and the factors that determine forced-copulation success. </a:t>
            </a:r>
            <a:r>
              <a:rPr lang="en-CA" i="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Animal Behaviour, 158</a:t>
            </a:r>
            <a:r>
              <a:rPr lang="en-CA"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 261-267.</a:t>
            </a:r>
            <a:endParaRPr lang="en-CA" dirty="0">
              <a:effectLst/>
              <a:latin typeface="Helvetica" panose="020B0604020202020204" pitchFamily="34" charset="0"/>
              <a:ea typeface="Calibri" panose="020F050202020403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8CE9F7BA-7180-4C11-913F-631270C93942}"/>
              </a:ext>
            </a:extLst>
          </p:cNvPr>
          <p:cNvSpPr/>
          <p:nvPr/>
        </p:nvSpPr>
        <p:spPr>
          <a:xfrm>
            <a:off x="170863" y="3766842"/>
            <a:ext cx="8058434" cy="646331"/>
          </a:xfrm>
          <a:prstGeom prst="rect">
            <a:avLst/>
          </a:prstGeom>
          <a:noFill/>
        </p:spPr>
        <p:txBody>
          <a:bodyPr wrap="square" lIns="91440" tIns="45720" rIns="91440" bIns="45720">
            <a:spAutoFit/>
          </a:bodyPr>
          <a:lstStyle/>
          <a:p>
            <a:r>
              <a:rPr lang="en-US" sz="3600" b="1" dirty="0">
                <a:ln w="0"/>
                <a:latin typeface="Helvetica" panose="020B0604020202020204" pitchFamily="34" charset="0"/>
                <a:cs typeface="Helvetica" panose="020B0604020202020204" pitchFamily="34" charset="0"/>
              </a:rPr>
              <a:t>Manuscripts in progress…</a:t>
            </a:r>
            <a:endParaRPr lang="en-US" sz="3600" b="1" cap="none" spc="0" dirty="0">
              <a:ln w="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ED80E713-542D-49F1-884A-670B2D295175}"/>
              </a:ext>
            </a:extLst>
          </p:cNvPr>
          <p:cNvSpPr txBox="1"/>
          <p:nvPr/>
        </p:nvSpPr>
        <p:spPr>
          <a:xfrm>
            <a:off x="325976" y="4876506"/>
            <a:ext cx="11631899" cy="369332"/>
          </a:xfrm>
          <a:prstGeom prst="rect">
            <a:avLst/>
          </a:prstGeom>
          <a:noFill/>
        </p:spPr>
        <p:txBody>
          <a:bodyPr wrap="square">
            <a:spAutoFit/>
          </a:bodyPr>
          <a:lstStyle/>
          <a:p>
            <a:pPr>
              <a:spcAft>
                <a:spcPts val="1200"/>
              </a:spcAft>
            </a:pPr>
            <a:r>
              <a:rPr lang="en-CA" b="1" dirty="0">
                <a:solidFill>
                  <a:srgbClr val="000000"/>
                </a:solidFill>
                <a:latin typeface="Helvetica" panose="020B0604020202020204" pitchFamily="34" charset="0"/>
                <a:ea typeface="Calibri" panose="020F0502020204030204" pitchFamily="34" charset="0"/>
                <a:cs typeface="Helvetica" panose="020B0604020202020204" pitchFamily="34" charset="0"/>
              </a:rPr>
              <a:t>Yan J.L.</a:t>
            </a:r>
            <a:r>
              <a:rPr lang="en-CA" dirty="0">
                <a:solidFill>
                  <a:srgbClr val="000000"/>
                </a:solidFill>
                <a:latin typeface="Helvetica" panose="020B0604020202020204" pitchFamily="34" charset="0"/>
                <a:ea typeface="Calibri" panose="020F0502020204030204" pitchFamily="34" charset="0"/>
                <a:cs typeface="Helvetica" panose="020B0604020202020204" pitchFamily="34" charset="0"/>
              </a:rPr>
              <a:t>, Doering G.N., Prebus M., and Pruitt J.N. Divergent collective house-hunting strategies in acorn ants. </a:t>
            </a:r>
          </a:p>
        </p:txBody>
      </p:sp>
      <p:sp>
        <p:nvSpPr>
          <p:cNvPr id="7" name="TextBox 6">
            <a:extLst>
              <a:ext uri="{FF2B5EF4-FFF2-40B4-BE49-F238E27FC236}">
                <a16:creationId xmlns:a16="http://schemas.microsoft.com/office/drawing/2014/main" id="{BCD4CC00-CAF1-1487-C686-C9A1C7D86CED}"/>
              </a:ext>
            </a:extLst>
          </p:cNvPr>
          <p:cNvSpPr txBox="1"/>
          <p:nvPr/>
        </p:nvSpPr>
        <p:spPr>
          <a:xfrm>
            <a:off x="325977" y="5343605"/>
            <a:ext cx="11825686" cy="369332"/>
          </a:xfrm>
          <a:prstGeom prst="rect">
            <a:avLst/>
          </a:prstGeom>
          <a:noFill/>
        </p:spPr>
        <p:txBody>
          <a:bodyPr wrap="square">
            <a:spAutoFit/>
          </a:bodyPr>
          <a:lstStyle/>
          <a:p>
            <a:pPr>
              <a:spcAft>
                <a:spcPts val="1200"/>
              </a:spcAft>
            </a:pPr>
            <a:r>
              <a:rPr lang="en-CA" dirty="0">
                <a:solidFill>
                  <a:srgbClr val="000000"/>
                </a:solidFill>
                <a:latin typeface="Helvetica" panose="020B0604020202020204" pitchFamily="34" charset="0"/>
                <a:ea typeface="Calibri" panose="020F0502020204030204" pitchFamily="34" charset="0"/>
                <a:cs typeface="Helvetica" panose="020B0604020202020204" pitchFamily="34" charset="0"/>
              </a:rPr>
              <a:t>Kashetsky T., Doering G.N., </a:t>
            </a:r>
            <a:r>
              <a:rPr lang="en-CA" b="1" dirty="0">
                <a:solidFill>
                  <a:srgbClr val="000000"/>
                </a:solidFill>
                <a:latin typeface="Helvetica" panose="020B0604020202020204" pitchFamily="34" charset="0"/>
                <a:ea typeface="Calibri" panose="020F0502020204030204" pitchFamily="34" charset="0"/>
                <a:cs typeface="Helvetica" panose="020B0604020202020204" pitchFamily="34" charset="0"/>
              </a:rPr>
              <a:t>Yan J.L.</a:t>
            </a:r>
            <a:r>
              <a:rPr lang="en-CA" dirty="0">
                <a:solidFill>
                  <a:srgbClr val="000000"/>
                </a:solidFill>
                <a:latin typeface="Helvetica" panose="020B0604020202020204" pitchFamily="34" charset="0"/>
                <a:ea typeface="Calibri" panose="020F0502020204030204" pitchFamily="34" charset="0"/>
                <a:cs typeface="Helvetica" panose="020B0604020202020204" pitchFamily="34" charset="0"/>
              </a:rPr>
              <a:t>, Skelton T., Dukas, R. The effect of experience on collective decision-making.  </a:t>
            </a:r>
          </a:p>
        </p:txBody>
      </p:sp>
      <p:sp>
        <p:nvSpPr>
          <p:cNvPr id="11" name="TextBox 10">
            <a:extLst>
              <a:ext uri="{FF2B5EF4-FFF2-40B4-BE49-F238E27FC236}">
                <a16:creationId xmlns:a16="http://schemas.microsoft.com/office/drawing/2014/main" id="{2C02735C-5372-E016-111D-0B987E272252}"/>
              </a:ext>
            </a:extLst>
          </p:cNvPr>
          <p:cNvSpPr txBox="1"/>
          <p:nvPr/>
        </p:nvSpPr>
        <p:spPr>
          <a:xfrm>
            <a:off x="325976" y="4409407"/>
            <a:ext cx="11189205" cy="369332"/>
          </a:xfrm>
          <a:prstGeom prst="rect">
            <a:avLst/>
          </a:prstGeom>
          <a:noFill/>
        </p:spPr>
        <p:txBody>
          <a:bodyPr wrap="square">
            <a:spAutoFit/>
          </a:bodyPr>
          <a:lstStyle/>
          <a:p>
            <a:pPr>
              <a:spcAft>
                <a:spcPts val="1200"/>
              </a:spcAft>
            </a:pPr>
            <a:r>
              <a:rPr lang="en-CA" dirty="0">
                <a:solidFill>
                  <a:srgbClr val="000000"/>
                </a:solidFill>
                <a:latin typeface="Helvetica" panose="020B0604020202020204" pitchFamily="34" charset="0"/>
                <a:ea typeface="Calibri" panose="020F0502020204030204" pitchFamily="34" charset="0"/>
                <a:cs typeface="Helvetica" panose="020B0604020202020204" pitchFamily="34" charset="0"/>
              </a:rPr>
              <a:t>Unnamed bed bug sexual network paper</a:t>
            </a:r>
          </a:p>
        </p:txBody>
      </p:sp>
    </p:spTree>
    <p:extLst>
      <p:ext uri="{BB962C8B-B14F-4D97-AF65-F5344CB8AC3E}">
        <p14:creationId xmlns:p14="http://schemas.microsoft.com/office/powerpoint/2010/main" val="19355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E0B010-9DF0-E0AD-1125-843E1C741B82}"/>
              </a:ext>
            </a:extLst>
          </p:cNvPr>
          <p:cNvGrpSpPr/>
          <p:nvPr/>
        </p:nvGrpSpPr>
        <p:grpSpPr>
          <a:xfrm>
            <a:off x="502752" y="1317323"/>
            <a:ext cx="4176750" cy="5113484"/>
            <a:chOff x="720972" y="1548260"/>
            <a:chExt cx="2623245" cy="3306757"/>
          </a:xfrm>
        </p:grpSpPr>
        <p:grpSp>
          <p:nvGrpSpPr>
            <p:cNvPr id="4" name="Group 3">
              <a:extLst>
                <a:ext uri="{FF2B5EF4-FFF2-40B4-BE49-F238E27FC236}">
                  <a16:creationId xmlns:a16="http://schemas.microsoft.com/office/drawing/2014/main" id="{82FCFA9A-1D07-D6D4-DA2E-887FB1CE942A}"/>
                </a:ext>
              </a:extLst>
            </p:cNvPr>
            <p:cNvGrpSpPr/>
            <p:nvPr/>
          </p:nvGrpSpPr>
          <p:grpSpPr>
            <a:xfrm>
              <a:off x="720972" y="1548260"/>
              <a:ext cx="2623245" cy="3306757"/>
              <a:chOff x="615094" y="1317255"/>
              <a:chExt cx="2623245" cy="3306757"/>
            </a:xfrm>
          </p:grpSpPr>
          <p:cxnSp>
            <p:nvCxnSpPr>
              <p:cNvPr id="9" name="Straight Arrow Connector 8">
                <a:extLst>
                  <a:ext uri="{FF2B5EF4-FFF2-40B4-BE49-F238E27FC236}">
                    <a16:creationId xmlns:a16="http://schemas.microsoft.com/office/drawing/2014/main" id="{9431A2B1-F815-6A2E-CAED-F963B2CCCEB3}"/>
                  </a:ext>
                </a:extLst>
              </p:cNvPr>
              <p:cNvCxnSpPr>
                <a:cxnSpLocks/>
              </p:cNvCxnSpPr>
              <p:nvPr/>
            </p:nvCxnSpPr>
            <p:spPr>
              <a:xfrm flipV="1">
                <a:off x="1578053" y="3844098"/>
                <a:ext cx="646842" cy="2451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9C705FCA-3E60-C056-E0C1-CBCFC31D6893}"/>
                  </a:ext>
                </a:extLst>
              </p:cNvPr>
              <p:cNvGrpSpPr/>
              <p:nvPr/>
            </p:nvGrpSpPr>
            <p:grpSpPr>
              <a:xfrm>
                <a:off x="615094" y="1317255"/>
                <a:ext cx="2623245" cy="3306757"/>
                <a:chOff x="615094" y="1317255"/>
                <a:chExt cx="2623245" cy="3306757"/>
              </a:xfrm>
            </p:grpSpPr>
            <p:grpSp>
              <p:nvGrpSpPr>
                <p:cNvPr id="13" name="Group 12">
                  <a:extLst>
                    <a:ext uri="{FF2B5EF4-FFF2-40B4-BE49-F238E27FC236}">
                      <a16:creationId xmlns:a16="http://schemas.microsoft.com/office/drawing/2014/main" id="{199D8ACA-9A3A-F901-E8A5-91A0FE7197BB}"/>
                    </a:ext>
                  </a:extLst>
                </p:cNvPr>
                <p:cNvGrpSpPr/>
                <p:nvPr/>
              </p:nvGrpSpPr>
              <p:grpSpPr>
                <a:xfrm>
                  <a:off x="615094" y="1317255"/>
                  <a:ext cx="2623245" cy="2293859"/>
                  <a:chOff x="7100250" y="2480617"/>
                  <a:chExt cx="2623245" cy="2293859"/>
                </a:xfrm>
              </p:grpSpPr>
              <p:grpSp>
                <p:nvGrpSpPr>
                  <p:cNvPr id="15" name="Group 14">
                    <a:extLst>
                      <a:ext uri="{FF2B5EF4-FFF2-40B4-BE49-F238E27FC236}">
                        <a16:creationId xmlns:a16="http://schemas.microsoft.com/office/drawing/2014/main" id="{C264A836-B768-8C8F-3D16-199B74541625}"/>
                      </a:ext>
                    </a:extLst>
                  </p:cNvPr>
                  <p:cNvGrpSpPr/>
                  <p:nvPr/>
                </p:nvGrpSpPr>
                <p:grpSpPr>
                  <a:xfrm>
                    <a:off x="8758073" y="3343923"/>
                    <a:ext cx="965422" cy="1430553"/>
                    <a:chOff x="1616156" y="1695395"/>
                    <a:chExt cx="629855" cy="884989"/>
                  </a:xfrm>
                </p:grpSpPr>
                <p:pic>
                  <p:nvPicPr>
                    <p:cNvPr id="31" name="Picture 30">
                      <a:extLst>
                        <a:ext uri="{FF2B5EF4-FFF2-40B4-BE49-F238E27FC236}">
                          <a16:creationId xmlns:a16="http://schemas.microsoft.com/office/drawing/2014/main" id="{61A4DEEF-9AD7-C99C-48D5-2DC0057FDF59}"/>
                        </a:ext>
                      </a:extLst>
                    </p:cNvPr>
                    <p:cNvPicPr>
                      <a:picLocks noChangeAspect="1"/>
                    </p:cNvPicPr>
                    <p:nvPr/>
                  </p:nvPicPr>
                  <p:blipFill>
                    <a:blip r:embed="rId2"/>
                    <a:stretch>
                      <a:fillRect/>
                    </a:stretch>
                  </p:blipFill>
                  <p:spPr>
                    <a:xfrm>
                      <a:off x="1616156" y="1904098"/>
                      <a:ext cx="629855" cy="676286"/>
                    </a:xfrm>
                    <a:prstGeom prst="rect">
                      <a:avLst/>
                    </a:prstGeom>
                  </p:spPr>
                </p:pic>
                <p:sp>
                  <p:nvSpPr>
                    <p:cNvPr id="32" name="Rectangle 31">
                      <a:extLst>
                        <a:ext uri="{FF2B5EF4-FFF2-40B4-BE49-F238E27FC236}">
                          <a16:creationId xmlns:a16="http://schemas.microsoft.com/office/drawing/2014/main" id="{AF1C3E4D-E852-3B83-93DA-497DAB915BF6}"/>
                        </a:ext>
                      </a:extLst>
                    </p:cNvPr>
                    <p:cNvSpPr/>
                    <p:nvPr/>
                  </p:nvSpPr>
                  <p:spPr>
                    <a:xfrm>
                      <a:off x="1848366" y="1695395"/>
                      <a:ext cx="120521" cy="361762"/>
                    </a:xfrm>
                    <a:prstGeom prst="rect">
                      <a:avLst/>
                    </a:prstGeom>
                    <a:noFill/>
                  </p:spPr>
                  <p:txBody>
                    <a:bodyPr wrap="none" lIns="91440" tIns="45720" rIns="91440" bIns="45720">
                      <a:spAutoFit/>
                    </a:bodyPr>
                    <a:lstStyle/>
                    <a:p>
                      <a:pPr algn="ctr"/>
                      <a:endParaRPr lang="en-US" sz="3200" b="1" cap="none" spc="0" dirty="0">
                        <a:ln w="0"/>
                        <a:solidFill>
                          <a:srgbClr val="F5AF01"/>
                        </a:solidFill>
                      </a:endParaRPr>
                    </a:p>
                  </p:txBody>
                </p:sp>
              </p:grpSp>
              <p:pic>
                <p:nvPicPr>
                  <p:cNvPr id="16" name="Picture 15">
                    <a:extLst>
                      <a:ext uri="{FF2B5EF4-FFF2-40B4-BE49-F238E27FC236}">
                        <a16:creationId xmlns:a16="http://schemas.microsoft.com/office/drawing/2014/main" id="{8B5EB5CB-9B01-CB12-4D14-2E4A84F2E54A}"/>
                      </a:ext>
                    </a:extLst>
                  </p:cNvPr>
                  <p:cNvPicPr>
                    <a:picLocks noChangeAspect="1"/>
                  </p:cNvPicPr>
                  <p:nvPr/>
                </p:nvPicPr>
                <p:blipFill>
                  <a:blip r:embed="rId2">
                    <a:duotone>
                      <a:schemeClr val="accent6">
                        <a:shade val="45000"/>
                        <a:satMod val="135000"/>
                      </a:schemeClr>
                      <a:prstClr val="white"/>
                    </a:duotone>
                  </a:blip>
                  <a:stretch>
                    <a:fillRect/>
                  </a:stretch>
                </p:blipFill>
                <p:spPr>
                  <a:xfrm>
                    <a:off x="7100250" y="3675112"/>
                    <a:ext cx="921192" cy="975406"/>
                  </a:xfrm>
                  <a:prstGeom prst="rect">
                    <a:avLst/>
                  </a:prstGeom>
                </p:spPr>
              </p:pic>
              <p:pic>
                <p:nvPicPr>
                  <p:cNvPr id="17" name="Picture 16">
                    <a:extLst>
                      <a:ext uri="{FF2B5EF4-FFF2-40B4-BE49-F238E27FC236}">
                        <a16:creationId xmlns:a16="http://schemas.microsoft.com/office/drawing/2014/main" id="{01B9A2B9-51DE-81FD-D4FC-FC6DCC44EE85}"/>
                      </a:ext>
                    </a:extLst>
                  </p:cNvPr>
                  <p:cNvPicPr>
                    <a:picLocks noChangeAspect="1"/>
                  </p:cNvPicPr>
                  <p:nvPr/>
                </p:nvPicPr>
                <p:blipFill>
                  <a:blip r:embed="rId2">
                    <a:duotone>
                      <a:schemeClr val="accent5">
                        <a:shade val="45000"/>
                        <a:satMod val="135000"/>
                      </a:schemeClr>
                      <a:prstClr val="white"/>
                    </a:duotone>
                  </a:blip>
                  <a:stretch>
                    <a:fillRect/>
                  </a:stretch>
                </p:blipFill>
                <p:spPr>
                  <a:xfrm>
                    <a:off x="7109180" y="2480617"/>
                    <a:ext cx="921192" cy="1018195"/>
                  </a:xfrm>
                  <a:prstGeom prst="rect">
                    <a:avLst/>
                  </a:prstGeom>
                </p:spPr>
              </p:pic>
              <p:cxnSp>
                <p:nvCxnSpPr>
                  <p:cNvPr id="20" name="Straight Arrow Connector 19">
                    <a:extLst>
                      <a:ext uri="{FF2B5EF4-FFF2-40B4-BE49-F238E27FC236}">
                        <a16:creationId xmlns:a16="http://schemas.microsoft.com/office/drawing/2014/main" id="{D749F3A9-BA6F-868C-BAEE-E2BA4DE00177}"/>
                      </a:ext>
                    </a:extLst>
                  </p:cNvPr>
                  <p:cNvCxnSpPr>
                    <a:cxnSpLocks/>
                  </p:cNvCxnSpPr>
                  <p:nvPr/>
                </p:nvCxnSpPr>
                <p:spPr>
                  <a:xfrm>
                    <a:off x="8063209" y="3252169"/>
                    <a:ext cx="644733" cy="208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DEC9078-C8C7-F424-AB30-4056DF8E0D87}"/>
                      </a:ext>
                    </a:extLst>
                  </p:cNvPr>
                  <p:cNvCxnSpPr>
                    <a:cxnSpLocks/>
                  </p:cNvCxnSpPr>
                  <p:nvPr/>
                </p:nvCxnSpPr>
                <p:spPr>
                  <a:xfrm>
                    <a:off x="8084999" y="4189431"/>
                    <a:ext cx="641376" cy="941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5074374F-FC71-DCA1-32D7-36C5B9C3C329}"/>
                    </a:ext>
                  </a:extLst>
                </p:cNvPr>
                <p:cNvPicPr>
                  <a:picLocks noChangeAspect="1"/>
                </p:cNvPicPr>
                <p:nvPr/>
              </p:nvPicPr>
              <p:blipFill>
                <a:blip r:embed="rId2">
                  <a:duotone>
                    <a:schemeClr val="accent2">
                      <a:shade val="45000"/>
                      <a:satMod val="135000"/>
                    </a:schemeClr>
                    <a:prstClr val="white"/>
                  </a:duotone>
                </a:blip>
                <a:stretch>
                  <a:fillRect/>
                </a:stretch>
              </p:blipFill>
              <p:spPr>
                <a:xfrm>
                  <a:off x="624937" y="3648606"/>
                  <a:ext cx="921192" cy="975406"/>
                </a:xfrm>
                <a:prstGeom prst="rect">
                  <a:avLst/>
                </a:prstGeom>
              </p:spPr>
            </p:pic>
          </p:grpSp>
        </p:grpSp>
        <p:pic>
          <p:nvPicPr>
            <p:cNvPr id="5" name="Graphic 4" descr="Female with solid fill">
              <a:extLst>
                <a:ext uri="{FF2B5EF4-FFF2-40B4-BE49-F238E27FC236}">
                  <a16:creationId xmlns:a16="http://schemas.microsoft.com/office/drawing/2014/main" id="{8CA3B011-DB99-816C-CEA3-29F34598A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2403" y="3201342"/>
              <a:ext cx="477018" cy="477018"/>
            </a:xfrm>
            <a:prstGeom prst="rect">
              <a:avLst/>
            </a:prstGeom>
          </p:spPr>
        </p:pic>
        <p:pic>
          <p:nvPicPr>
            <p:cNvPr id="6" name="Graphic 5" descr="Male with solid fill">
              <a:extLst>
                <a:ext uri="{FF2B5EF4-FFF2-40B4-BE49-F238E27FC236}">
                  <a16:creationId xmlns:a16="http://schemas.microsoft.com/office/drawing/2014/main" id="{8175E12B-553F-3C94-3ACA-B4F12C241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1956893"/>
              <a:ext cx="434980" cy="434980"/>
            </a:xfrm>
            <a:prstGeom prst="rect">
              <a:avLst/>
            </a:prstGeom>
          </p:spPr>
        </p:pic>
        <p:pic>
          <p:nvPicPr>
            <p:cNvPr id="7" name="Graphic 6" descr="Male with solid fill">
              <a:extLst>
                <a:ext uri="{FF2B5EF4-FFF2-40B4-BE49-F238E27FC236}">
                  <a16:creationId xmlns:a16="http://schemas.microsoft.com/office/drawing/2014/main" id="{2999BC3A-56ED-43B5-0A3C-FCC41F0FE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3119396"/>
              <a:ext cx="434980" cy="434980"/>
            </a:xfrm>
            <a:prstGeom prst="rect">
              <a:avLst/>
            </a:prstGeom>
          </p:spPr>
        </p:pic>
        <p:pic>
          <p:nvPicPr>
            <p:cNvPr id="8" name="Graphic 7" descr="Male with solid fill">
              <a:extLst>
                <a:ext uri="{FF2B5EF4-FFF2-40B4-BE49-F238E27FC236}">
                  <a16:creationId xmlns:a16="http://schemas.microsoft.com/office/drawing/2014/main" id="{7B128EC4-87C1-5077-AB79-2D17109DB9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4265357"/>
              <a:ext cx="434980" cy="434980"/>
            </a:xfrm>
            <a:prstGeom prst="rect">
              <a:avLst/>
            </a:prstGeom>
          </p:spPr>
        </p:pic>
      </p:grpSp>
      <p:sp>
        <p:nvSpPr>
          <p:cNvPr id="33" name="TextBox 32">
            <a:extLst>
              <a:ext uri="{FF2B5EF4-FFF2-40B4-BE49-F238E27FC236}">
                <a16:creationId xmlns:a16="http://schemas.microsoft.com/office/drawing/2014/main" id="{1B39A7A2-E23C-F77C-A4A4-B3D6F08B7A13}"/>
              </a:ext>
            </a:extLst>
          </p:cNvPr>
          <p:cNvSpPr txBox="1"/>
          <p:nvPr/>
        </p:nvSpPr>
        <p:spPr>
          <a:xfrm>
            <a:off x="280376" y="206125"/>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Ongoing experiments: </a:t>
            </a:r>
            <a:br>
              <a:rPr lang="en-CA" sz="2800" b="1"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Quantifying sperm competition and precedence patterns</a:t>
            </a:r>
          </a:p>
        </p:txBody>
      </p:sp>
      <p:pic>
        <p:nvPicPr>
          <p:cNvPr id="24" name="Picture 23" descr="A picture containing light&#10;&#10;Description automatically generated">
            <a:extLst>
              <a:ext uri="{FF2B5EF4-FFF2-40B4-BE49-F238E27FC236}">
                <a16:creationId xmlns:a16="http://schemas.microsoft.com/office/drawing/2014/main" id="{FA17F4D9-7AB8-62E2-C978-2B9D6DECF1EE}"/>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tretch>
            <a:fillRect/>
          </a:stretch>
        </p:blipFill>
        <p:spPr>
          <a:xfrm>
            <a:off x="4831455" y="1686481"/>
            <a:ext cx="7196807" cy="4505133"/>
          </a:xfrm>
          <a:prstGeom prst="rect">
            <a:avLst/>
          </a:prstGeom>
        </p:spPr>
      </p:pic>
    </p:spTree>
    <p:extLst>
      <p:ext uri="{BB962C8B-B14F-4D97-AF65-F5344CB8AC3E}">
        <p14:creationId xmlns:p14="http://schemas.microsoft.com/office/powerpoint/2010/main" val="4153958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F844C4-282D-86AB-62B6-62A2233F7540}"/>
              </a:ext>
            </a:extLst>
          </p:cNvPr>
          <p:cNvSpPr txBox="1"/>
          <p:nvPr/>
        </p:nvSpPr>
        <p:spPr>
          <a:xfrm>
            <a:off x="149901" y="111377"/>
            <a:ext cx="11703513"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To conclude…</a:t>
            </a:r>
            <a:endParaRPr lang="en-CA" sz="3200" b="1"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C3B8002-A3B8-6011-096C-C8D59EA61A71}"/>
              </a:ext>
            </a:extLst>
          </p:cNvPr>
          <p:cNvSpPr txBox="1"/>
          <p:nvPr/>
        </p:nvSpPr>
        <p:spPr>
          <a:xfrm>
            <a:off x="419818" y="2049743"/>
            <a:ext cx="11585915"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Naturally high insemination rates have large fitness cost to females</a:t>
            </a:r>
            <a:endParaRPr lang="en-CA" sz="32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01C4486-E288-1574-EFFF-8FB012E1B7C5}"/>
              </a:ext>
            </a:extLst>
          </p:cNvPr>
          <p:cNvSpPr txBox="1"/>
          <p:nvPr/>
        </p:nvSpPr>
        <p:spPr>
          <a:xfrm>
            <a:off x="419818" y="634597"/>
            <a:ext cx="11352363"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Sexual conflict over social networks: </a:t>
            </a:r>
          </a:p>
        </p:txBody>
      </p:sp>
      <p:sp>
        <p:nvSpPr>
          <p:cNvPr id="8" name="TextBox 7">
            <a:extLst>
              <a:ext uri="{FF2B5EF4-FFF2-40B4-BE49-F238E27FC236}">
                <a16:creationId xmlns:a16="http://schemas.microsoft.com/office/drawing/2014/main" id="{5C5E9A02-A13D-A765-B801-4AA7C40D460E}"/>
              </a:ext>
            </a:extLst>
          </p:cNvPr>
          <p:cNvSpPr txBox="1"/>
          <p:nvPr/>
        </p:nvSpPr>
        <p:spPr>
          <a:xfrm>
            <a:off x="419818" y="1528958"/>
            <a:ext cx="9184257"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Male mate choice in semi-natural settings</a:t>
            </a:r>
          </a:p>
        </p:txBody>
      </p:sp>
      <p:grpSp>
        <p:nvGrpSpPr>
          <p:cNvPr id="9" name="Group 8">
            <a:extLst>
              <a:ext uri="{FF2B5EF4-FFF2-40B4-BE49-F238E27FC236}">
                <a16:creationId xmlns:a16="http://schemas.microsoft.com/office/drawing/2014/main" id="{6D09FF17-D551-C668-5654-BFE8F978BE59}"/>
              </a:ext>
            </a:extLst>
          </p:cNvPr>
          <p:cNvGrpSpPr/>
          <p:nvPr/>
        </p:nvGrpSpPr>
        <p:grpSpPr>
          <a:xfrm>
            <a:off x="6884519" y="2882282"/>
            <a:ext cx="2633292" cy="3403692"/>
            <a:chOff x="1646043" y="2287692"/>
            <a:chExt cx="2266950" cy="3109654"/>
          </a:xfrm>
        </p:grpSpPr>
        <p:pic>
          <p:nvPicPr>
            <p:cNvPr id="10" name="Picture 9" descr="Bedbug Cartoon Bug Vector Images (over 150)">
              <a:extLst>
                <a:ext uri="{FF2B5EF4-FFF2-40B4-BE49-F238E27FC236}">
                  <a16:creationId xmlns:a16="http://schemas.microsoft.com/office/drawing/2014/main" id="{802E644B-0B9E-6FD9-4463-509132CB7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043" y="3016096"/>
              <a:ext cx="2266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2,811 Male Symbol Stock Photos, Pictures &amp; Royalty-Free Images - iStock">
              <a:extLst>
                <a:ext uri="{FF2B5EF4-FFF2-40B4-BE49-F238E27FC236}">
                  <a16:creationId xmlns:a16="http://schemas.microsoft.com/office/drawing/2014/main" id="{6A0569A8-59C9-CF46-981C-5CFDFB13BCE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93216" y="3674666"/>
              <a:ext cx="602289" cy="6022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ack Bow Tie Clip Art Free PNG Image｜Illustoon">
              <a:extLst>
                <a:ext uri="{FF2B5EF4-FFF2-40B4-BE49-F238E27FC236}">
                  <a16:creationId xmlns:a16="http://schemas.microsoft.com/office/drawing/2014/main" id="{9005DF15-E6FE-33D3-5178-FB85A9BA5D5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11089" y="3734432"/>
              <a:ext cx="379936" cy="3799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Question-mark-heart Icons - SVG and PNG Question-mark-heart Icons | Noun  Project">
              <a:extLst>
                <a:ext uri="{FF2B5EF4-FFF2-40B4-BE49-F238E27FC236}">
                  <a16:creationId xmlns:a16="http://schemas.microsoft.com/office/drawing/2014/main" id="{B80E6C8E-70C5-217C-789D-D493D0BF80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6882" y="2287692"/>
              <a:ext cx="888493" cy="88849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06520FF2-1A26-B54D-8735-1E793E21785A}"/>
              </a:ext>
            </a:extLst>
          </p:cNvPr>
          <p:cNvPicPr>
            <a:picLocks noChangeAspect="1"/>
          </p:cNvPicPr>
          <p:nvPr/>
        </p:nvPicPr>
        <p:blipFill rotWithShape="1">
          <a:blip r:embed="rId8"/>
          <a:srcRect t="1886"/>
          <a:stretch/>
        </p:blipFill>
        <p:spPr>
          <a:xfrm>
            <a:off x="2538816" y="2882282"/>
            <a:ext cx="3785203" cy="3539370"/>
          </a:xfrm>
          <a:prstGeom prst="rect">
            <a:avLst/>
          </a:prstGeom>
        </p:spPr>
      </p:pic>
      <p:sp>
        <p:nvSpPr>
          <p:cNvPr id="18" name="TextBox 17">
            <a:extLst>
              <a:ext uri="{FF2B5EF4-FFF2-40B4-BE49-F238E27FC236}">
                <a16:creationId xmlns:a16="http://schemas.microsoft.com/office/drawing/2014/main" id="{08A5304D-F188-BF65-D213-EA2E3646DA29}"/>
              </a:ext>
            </a:extLst>
          </p:cNvPr>
          <p:cNvSpPr txBox="1"/>
          <p:nvPr/>
        </p:nvSpPr>
        <p:spPr>
          <a:xfrm>
            <a:off x="460075" y="1063216"/>
            <a:ext cx="6096000" cy="461665"/>
          </a:xfrm>
          <a:prstGeom prst="rect">
            <a:avLst/>
          </a:prstGeom>
          <a:noFill/>
        </p:spPr>
        <p:txBody>
          <a:bodyPr wrap="square">
            <a:spAutoFit/>
          </a:bodyPr>
          <a:lstStyle/>
          <a:p>
            <a:pPr marL="800100" lvl="1" indent="-342900">
              <a:buFont typeface="Arial" panose="020B0604020202020204" pitchFamily="34" charset="0"/>
              <a:buChar char="•"/>
            </a:pPr>
            <a:r>
              <a:rPr lang="en-CA" sz="2400" dirty="0">
                <a:latin typeface="Helvetica" panose="020B0604020202020204" pitchFamily="34" charset="0"/>
                <a:cs typeface="Helvetica" panose="020B0604020202020204" pitchFamily="34" charset="0"/>
              </a:rPr>
              <a:t>Males override females’ avoidance</a:t>
            </a:r>
          </a:p>
        </p:txBody>
      </p:sp>
    </p:spTree>
    <p:extLst>
      <p:ext uri="{BB962C8B-B14F-4D97-AF65-F5344CB8AC3E}">
        <p14:creationId xmlns:p14="http://schemas.microsoft.com/office/powerpoint/2010/main" val="302962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 r="4463"/>
          <a:stretch/>
        </p:blipFill>
        <p:spPr bwMode="auto">
          <a:xfrm>
            <a:off x="6967501" y="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5474" y="-21079"/>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00952" y="979390"/>
            <a:ext cx="4733963" cy="5659178"/>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Yatharth Patel</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Rishitha Garapati</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5">
            <a:extLst>
              <a:ext uri="{28A0092B-C50C-407E-A947-70E740481C1C}">
                <a14:useLocalDpi xmlns:a14="http://schemas.microsoft.com/office/drawing/2010/main" val="0"/>
              </a:ext>
            </a:extLst>
          </a:blip>
          <a:srcRect l="7541" t="3685" r="16847"/>
          <a:stretch/>
        </p:blipFill>
        <p:spPr>
          <a:xfrm>
            <a:off x="6604535" y="1218843"/>
            <a:ext cx="2259633" cy="2318527"/>
          </a:xfrm>
          <a:prstGeom prst="rect">
            <a:avLst/>
          </a:prstGeom>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6"/>
          <a:srcRect l="6233" r="1447" b="9975"/>
          <a:stretch/>
        </p:blipFill>
        <p:spPr>
          <a:xfrm>
            <a:off x="4163732" y="3640342"/>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7"/>
          <a:srcRect r="1209" b="22358"/>
          <a:stretch/>
        </p:blipFill>
        <p:spPr>
          <a:xfrm>
            <a:off x="8989481" y="1222805"/>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8"/>
          <a:srcRect r="6310"/>
          <a:stretch/>
        </p:blipFill>
        <p:spPr>
          <a:xfrm>
            <a:off x="6604535" y="3640342"/>
            <a:ext cx="2259633" cy="2318527"/>
          </a:xfrm>
          <a:prstGeom prst="rect">
            <a:avLst/>
          </a:prstGeom>
        </p:spPr>
      </p:pic>
      <p:pic>
        <p:nvPicPr>
          <p:cNvPr id="3" name="Picture 2">
            <a:extLst>
              <a:ext uri="{FF2B5EF4-FFF2-40B4-BE49-F238E27FC236}">
                <a16:creationId xmlns:a16="http://schemas.microsoft.com/office/drawing/2014/main" id="{F16C0849-E62E-55B4-1A15-B1A8FF0D3D87}"/>
              </a:ext>
            </a:extLst>
          </p:cNvPr>
          <p:cNvPicPr>
            <a:picLocks noChangeAspect="1"/>
          </p:cNvPicPr>
          <p:nvPr/>
        </p:nvPicPr>
        <p:blipFill rotWithShape="1">
          <a:blip r:embed="rId9"/>
          <a:srcRect l="4049" b="13002"/>
          <a:stretch/>
        </p:blipFill>
        <p:spPr>
          <a:xfrm>
            <a:off x="4167009" y="1225987"/>
            <a:ext cx="2326501" cy="2318527"/>
          </a:xfrm>
          <a:prstGeom prst="rect">
            <a:avLst/>
          </a:prstGeom>
        </p:spPr>
      </p:pic>
      <p:pic>
        <p:nvPicPr>
          <p:cNvPr id="12" name="Picture 11">
            <a:extLst>
              <a:ext uri="{FF2B5EF4-FFF2-40B4-BE49-F238E27FC236}">
                <a16:creationId xmlns:a16="http://schemas.microsoft.com/office/drawing/2014/main" id="{7BE14396-4248-7489-5EA6-EBC86551ED7E}"/>
              </a:ext>
            </a:extLst>
          </p:cNvPr>
          <p:cNvPicPr>
            <a:picLocks noChangeAspect="1"/>
          </p:cNvPicPr>
          <p:nvPr/>
        </p:nvPicPr>
        <p:blipFill rotWithShape="1">
          <a:blip r:embed="rId10"/>
          <a:srcRect l="7168" r="2577"/>
          <a:stretch/>
        </p:blipFill>
        <p:spPr>
          <a:xfrm>
            <a:off x="8989481" y="3636166"/>
            <a:ext cx="2334592" cy="2322703"/>
          </a:xfrm>
          <a:prstGeom prst="rect">
            <a:avLst/>
          </a:prstGeom>
        </p:spPr>
      </p:pic>
      <p:sp>
        <p:nvSpPr>
          <p:cNvPr id="13" name="TextBox 12">
            <a:extLst>
              <a:ext uri="{FF2B5EF4-FFF2-40B4-BE49-F238E27FC236}">
                <a16:creationId xmlns:a16="http://schemas.microsoft.com/office/drawing/2014/main" id="{7460CB8E-5BE8-3D80-D373-BE63FBA49BE6}"/>
              </a:ext>
            </a:extLst>
          </p:cNvPr>
          <p:cNvSpPr txBox="1"/>
          <p:nvPr/>
        </p:nvSpPr>
        <p:spPr>
          <a:xfrm>
            <a:off x="7826004" y="6297973"/>
            <a:ext cx="4382096" cy="461665"/>
          </a:xfrm>
          <a:prstGeom prst="rect">
            <a:avLst/>
          </a:prstGeom>
          <a:noFill/>
        </p:spPr>
        <p:txBody>
          <a:bodyPr wrap="square">
            <a:spAutoFit/>
          </a:bodyPr>
          <a:lstStyle/>
          <a:p>
            <a:r>
              <a:rPr lang="en-CA" sz="2400" b="1" dirty="0">
                <a:latin typeface="Helvetica" panose="020B0604020202020204" pitchFamily="34" charset="0"/>
                <a:cs typeface="Helvetica" panose="020B0604020202020204" pitchFamily="34" charset="0"/>
              </a:rPr>
              <a:t>Email: yanj12@mcmaster.ca</a:t>
            </a:r>
            <a:endParaRPr lang="en-CA" sz="2400" b="1" dirty="0"/>
          </a:p>
        </p:txBody>
      </p:sp>
    </p:spTree>
    <p:extLst>
      <p:ext uri="{BB962C8B-B14F-4D97-AF65-F5344CB8AC3E}">
        <p14:creationId xmlns:p14="http://schemas.microsoft.com/office/powerpoint/2010/main" val="1281523376"/>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44D8A7-BFDE-A091-F7E2-90218589F114}"/>
              </a:ext>
            </a:extLst>
          </p:cNvPr>
          <p:cNvSpPr txBox="1"/>
          <p:nvPr/>
        </p:nvSpPr>
        <p:spPr>
          <a:xfrm>
            <a:off x="251801" y="158500"/>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female avoidance behaviour as number of prior</a:t>
            </a:r>
          </a:p>
          <a:p>
            <a:r>
              <a:rPr lang="en-CA" sz="2800" dirty="0">
                <a:latin typeface="Helvetica" panose="020B0604020202020204" pitchFamily="34" charset="0"/>
                <a:cs typeface="Helvetica" panose="020B0604020202020204" pitchFamily="34" charset="0"/>
              </a:rPr>
              <a:t>                   consecutive inseminations increases </a:t>
            </a:r>
          </a:p>
        </p:txBody>
      </p:sp>
      <p:grpSp>
        <p:nvGrpSpPr>
          <p:cNvPr id="58" name="Group 57">
            <a:extLst>
              <a:ext uri="{FF2B5EF4-FFF2-40B4-BE49-F238E27FC236}">
                <a16:creationId xmlns:a16="http://schemas.microsoft.com/office/drawing/2014/main" id="{1ACF0005-5FBA-1743-8F9B-E03E81E6C395}"/>
              </a:ext>
            </a:extLst>
          </p:cNvPr>
          <p:cNvGrpSpPr/>
          <p:nvPr/>
        </p:nvGrpSpPr>
        <p:grpSpPr>
          <a:xfrm>
            <a:off x="3188473" y="1601798"/>
            <a:ext cx="7375135" cy="1826994"/>
            <a:chOff x="710987" y="2268548"/>
            <a:chExt cx="7375135" cy="1826994"/>
          </a:xfrm>
        </p:grpSpPr>
        <p:grpSp>
          <p:nvGrpSpPr>
            <p:cNvPr id="6" name="Group 5">
              <a:extLst>
                <a:ext uri="{FF2B5EF4-FFF2-40B4-BE49-F238E27FC236}">
                  <a16:creationId xmlns:a16="http://schemas.microsoft.com/office/drawing/2014/main" id="{4C801822-20C0-C59B-5D0E-E465DEB8B591}"/>
                </a:ext>
              </a:extLst>
            </p:cNvPr>
            <p:cNvGrpSpPr/>
            <p:nvPr/>
          </p:nvGrpSpPr>
          <p:grpSpPr>
            <a:xfrm>
              <a:off x="710987" y="2268548"/>
              <a:ext cx="7375135" cy="1826994"/>
              <a:chOff x="429471" y="1178321"/>
              <a:chExt cx="7375135" cy="1826994"/>
            </a:xfrm>
          </p:grpSpPr>
          <p:grpSp>
            <p:nvGrpSpPr>
              <p:cNvPr id="7" name="Group 6">
                <a:extLst>
                  <a:ext uri="{FF2B5EF4-FFF2-40B4-BE49-F238E27FC236}">
                    <a16:creationId xmlns:a16="http://schemas.microsoft.com/office/drawing/2014/main" id="{329BD082-FC9D-13FA-4725-DD305EFED0FE}"/>
                  </a:ext>
                </a:extLst>
              </p:cNvPr>
              <p:cNvGrpSpPr/>
              <p:nvPr/>
            </p:nvGrpSpPr>
            <p:grpSpPr>
              <a:xfrm>
                <a:off x="429471" y="1178321"/>
                <a:ext cx="7375135" cy="1826994"/>
                <a:chOff x="1029763" y="1734223"/>
                <a:chExt cx="7375135" cy="1826994"/>
              </a:xfrm>
            </p:grpSpPr>
            <p:grpSp>
              <p:nvGrpSpPr>
                <p:cNvPr id="11" name="Group 10">
                  <a:extLst>
                    <a:ext uri="{FF2B5EF4-FFF2-40B4-BE49-F238E27FC236}">
                      <a16:creationId xmlns:a16="http://schemas.microsoft.com/office/drawing/2014/main" id="{507D9B79-56C4-213B-EF4B-51C59A9FEB15}"/>
                    </a:ext>
                  </a:extLst>
                </p:cNvPr>
                <p:cNvGrpSpPr/>
                <p:nvPr/>
              </p:nvGrpSpPr>
              <p:grpSpPr>
                <a:xfrm>
                  <a:off x="1029763" y="1734223"/>
                  <a:ext cx="7375135" cy="1826994"/>
                  <a:chOff x="792062" y="1935540"/>
                  <a:chExt cx="7375135" cy="1826994"/>
                </a:xfrm>
              </p:grpSpPr>
              <p:grpSp>
                <p:nvGrpSpPr>
                  <p:cNvPr id="13" name="Group 12">
                    <a:extLst>
                      <a:ext uri="{FF2B5EF4-FFF2-40B4-BE49-F238E27FC236}">
                        <a16:creationId xmlns:a16="http://schemas.microsoft.com/office/drawing/2014/main" id="{C7C15892-976A-6E8B-27F0-E4EC9C902E85}"/>
                      </a:ext>
                    </a:extLst>
                  </p:cNvPr>
                  <p:cNvGrpSpPr/>
                  <p:nvPr/>
                </p:nvGrpSpPr>
                <p:grpSpPr>
                  <a:xfrm>
                    <a:off x="792062" y="1935540"/>
                    <a:ext cx="7375135" cy="1826994"/>
                    <a:chOff x="827061" y="1717567"/>
                    <a:chExt cx="7375135" cy="1826994"/>
                  </a:xfrm>
                </p:grpSpPr>
                <p:grpSp>
                  <p:nvGrpSpPr>
                    <p:cNvPr id="15" name="Group 14">
                      <a:extLst>
                        <a:ext uri="{FF2B5EF4-FFF2-40B4-BE49-F238E27FC236}">
                          <a16:creationId xmlns:a16="http://schemas.microsoft.com/office/drawing/2014/main" id="{7C312EFA-DFE8-01CD-1A7E-7EEBAFF28E79}"/>
                        </a:ext>
                      </a:extLst>
                    </p:cNvPr>
                    <p:cNvGrpSpPr/>
                    <p:nvPr/>
                  </p:nvGrpSpPr>
                  <p:grpSpPr>
                    <a:xfrm>
                      <a:off x="827061" y="1717567"/>
                      <a:ext cx="2724842" cy="1826994"/>
                      <a:chOff x="827061" y="1717567"/>
                      <a:chExt cx="2724842" cy="1826994"/>
                    </a:xfrm>
                  </p:grpSpPr>
                  <p:sp>
                    <p:nvSpPr>
                      <p:cNvPr id="17" name="Oval 16">
                        <a:extLst>
                          <a:ext uri="{FF2B5EF4-FFF2-40B4-BE49-F238E27FC236}">
                            <a16:creationId xmlns:a16="http://schemas.microsoft.com/office/drawing/2014/main" id="{384B26B7-D4B0-8B64-C87E-53CB97B17C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9" name="Straight Arrow Connector 18">
                        <a:extLst>
                          <a:ext uri="{FF2B5EF4-FFF2-40B4-BE49-F238E27FC236}">
                            <a16:creationId xmlns:a16="http://schemas.microsoft.com/office/drawing/2014/main" id="{9FEBDA11-1340-5F34-A84B-D9CFFA4472FA}"/>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6" name="TextBox 15">
                      <a:extLst>
                        <a:ext uri="{FF2B5EF4-FFF2-40B4-BE49-F238E27FC236}">
                          <a16:creationId xmlns:a16="http://schemas.microsoft.com/office/drawing/2014/main" id="{28CA6EA0-D0A6-95EF-812F-F0CAFE5418F9}"/>
                        </a:ext>
                      </a:extLst>
                    </p:cNvPr>
                    <p:cNvSpPr txBox="1"/>
                    <p:nvPr/>
                  </p:nvSpPr>
                  <p:spPr>
                    <a:xfrm>
                      <a:off x="4519479" y="2308286"/>
                      <a:ext cx="3682717"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Inseminated daily for six consecutive days</a:t>
                      </a:r>
                      <a:endParaRPr lang="en-CA" sz="2400" dirty="0">
                        <a:latin typeface="Helvetica" panose="020B0604020202020204" pitchFamily="34" charset="0"/>
                        <a:cs typeface="Helvetica" panose="020B0604020202020204" pitchFamily="34" charset="0"/>
                      </a:endParaRPr>
                    </a:p>
                  </p:txBody>
                </p:sp>
              </p:grpSp>
              <p:pic>
                <p:nvPicPr>
                  <p:cNvPr id="14" name="Graphic 13" descr="Male with solid fill">
                    <a:extLst>
                      <a:ext uri="{FF2B5EF4-FFF2-40B4-BE49-F238E27FC236}">
                        <a16:creationId xmlns:a16="http://schemas.microsoft.com/office/drawing/2014/main" id="{8A97767A-40D6-2943-105E-C4E273DDD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2" name="Graphic 11" descr="Female with solid fill">
                  <a:extLst>
                    <a:ext uri="{FF2B5EF4-FFF2-40B4-BE49-F238E27FC236}">
                      <a16:creationId xmlns:a16="http://schemas.microsoft.com/office/drawing/2014/main" id="{CDE1261F-BFB7-E922-F508-547D476F9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8" name="Group 7">
                <a:extLst>
                  <a:ext uri="{FF2B5EF4-FFF2-40B4-BE49-F238E27FC236}">
                    <a16:creationId xmlns:a16="http://schemas.microsoft.com/office/drawing/2014/main" id="{1D5874AA-7589-4D7D-6708-9D5A4022092D}"/>
                  </a:ext>
                </a:extLst>
              </p:cNvPr>
              <p:cNvGrpSpPr/>
              <p:nvPr/>
            </p:nvGrpSpPr>
            <p:grpSpPr>
              <a:xfrm>
                <a:off x="3080053" y="1546702"/>
                <a:ext cx="1131354" cy="1131354"/>
                <a:chOff x="3080053" y="1546702"/>
                <a:chExt cx="1131354" cy="1131354"/>
              </a:xfrm>
            </p:grpSpPr>
            <p:pic>
              <p:nvPicPr>
                <p:cNvPr id="9" name="Graphic 8">
                  <a:extLst>
                    <a:ext uri="{FF2B5EF4-FFF2-40B4-BE49-F238E27FC236}">
                      <a16:creationId xmlns:a16="http://schemas.microsoft.com/office/drawing/2014/main" id="{16F1C876-5714-D097-639E-F5F26020F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 name="Graphic 9" descr="Male with solid fill">
                  <a:extLst>
                    <a:ext uri="{FF2B5EF4-FFF2-40B4-BE49-F238E27FC236}">
                      <a16:creationId xmlns:a16="http://schemas.microsoft.com/office/drawing/2014/main" id="{808E6F1D-94DA-EFF6-03A1-3D673CE8B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20" name="Group 19">
              <a:extLst>
                <a:ext uri="{FF2B5EF4-FFF2-40B4-BE49-F238E27FC236}">
                  <a16:creationId xmlns:a16="http://schemas.microsoft.com/office/drawing/2014/main" id="{1FF69BCE-952B-23AF-F4BD-40B6E5316D28}"/>
                </a:ext>
              </a:extLst>
            </p:cNvPr>
            <p:cNvGrpSpPr/>
            <p:nvPr/>
          </p:nvGrpSpPr>
          <p:grpSpPr>
            <a:xfrm>
              <a:off x="1173497" y="2667820"/>
              <a:ext cx="1056970" cy="1002189"/>
              <a:chOff x="849647" y="1285703"/>
              <a:chExt cx="1056970" cy="1002189"/>
            </a:xfrm>
          </p:grpSpPr>
          <p:grpSp>
            <p:nvGrpSpPr>
              <p:cNvPr id="21" name="Graphic 4">
                <a:extLst>
                  <a:ext uri="{FF2B5EF4-FFF2-40B4-BE49-F238E27FC236}">
                    <a16:creationId xmlns:a16="http://schemas.microsoft.com/office/drawing/2014/main" id="{0D57B0B1-2206-F85C-D5E2-E44FC53AA71C}"/>
                  </a:ext>
                </a:extLst>
              </p:cNvPr>
              <p:cNvGrpSpPr/>
              <p:nvPr/>
            </p:nvGrpSpPr>
            <p:grpSpPr>
              <a:xfrm>
                <a:off x="849647" y="1285703"/>
                <a:ext cx="1056970" cy="1002189"/>
                <a:chOff x="196363" y="2703207"/>
                <a:chExt cx="2699997" cy="2699997"/>
              </a:xfrm>
            </p:grpSpPr>
            <p:sp>
              <p:nvSpPr>
                <p:cNvPr id="23" name="Freeform: Shape 22">
                  <a:extLst>
                    <a:ext uri="{FF2B5EF4-FFF2-40B4-BE49-F238E27FC236}">
                      <a16:creationId xmlns:a16="http://schemas.microsoft.com/office/drawing/2014/main" id="{6F040CF3-4286-4229-F830-F00B276EB39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24" name="Graphic 4">
                  <a:extLst>
                    <a:ext uri="{FF2B5EF4-FFF2-40B4-BE49-F238E27FC236}">
                      <a16:creationId xmlns:a16="http://schemas.microsoft.com/office/drawing/2014/main" id="{B7091092-A057-341E-E946-63764E707D09}"/>
                    </a:ext>
                  </a:extLst>
                </p:cNvPr>
                <p:cNvGrpSpPr/>
                <p:nvPr/>
              </p:nvGrpSpPr>
              <p:grpSpPr>
                <a:xfrm>
                  <a:off x="320422" y="2772840"/>
                  <a:ext cx="2451841" cy="2560724"/>
                  <a:chOff x="320422" y="2772840"/>
                  <a:chExt cx="2451841" cy="2560724"/>
                </a:xfrm>
                <a:solidFill>
                  <a:srgbClr val="000000"/>
                </a:solidFill>
              </p:grpSpPr>
              <p:grpSp>
                <p:nvGrpSpPr>
                  <p:cNvPr id="25" name="Graphic 4">
                    <a:extLst>
                      <a:ext uri="{FF2B5EF4-FFF2-40B4-BE49-F238E27FC236}">
                        <a16:creationId xmlns:a16="http://schemas.microsoft.com/office/drawing/2014/main" id="{7B02CA41-9C91-1635-6268-03036AD801EB}"/>
                      </a:ext>
                    </a:extLst>
                  </p:cNvPr>
                  <p:cNvGrpSpPr/>
                  <p:nvPr/>
                </p:nvGrpSpPr>
                <p:grpSpPr>
                  <a:xfrm>
                    <a:off x="816990" y="3125646"/>
                    <a:ext cx="1458632" cy="2207918"/>
                    <a:chOff x="816990" y="3125646"/>
                    <a:chExt cx="1458632" cy="2207918"/>
                  </a:xfrm>
                  <a:solidFill>
                    <a:srgbClr val="000000"/>
                  </a:solidFill>
                </p:grpSpPr>
                <p:sp>
                  <p:nvSpPr>
                    <p:cNvPr id="54" name="Freeform: Shape 53">
                      <a:extLst>
                        <a:ext uri="{FF2B5EF4-FFF2-40B4-BE49-F238E27FC236}">
                          <a16:creationId xmlns:a16="http://schemas.microsoft.com/office/drawing/2014/main" id="{825B96D4-6BCF-A47E-19CD-4ADCA67B88C4}"/>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55" name="Freeform: Shape 54">
                      <a:extLst>
                        <a:ext uri="{FF2B5EF4-FFF2-40B4-BE49-F238E27FC236}">
                          <a16:creationId xmlns:a16="http://schemas.microsoft.com/office/drawing/2014/main" id="{9EEDF4B8-D834-01E2-FC07-5E68E5AF1E56}"/>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56" name="Freeform: Shape 55">
                      <a:extLst>
                        <a:ext uri="{FF2B5EF4-FFF2-40B4-BE49-F238E27FC236}">
                          <a16:creationId xmlns:a16="http://schemas.microsoft.com/office/drawing/2014/main" id="{741471AC-63D3-D1B7-1C7C-F10B882D6319}"/>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57" name="Freeform: Shape 56">
                      <a:extLst>
                        <a:ext uri="{FF2B5EF4-FFF2-40B4-BE49-F238E27FC236}">
                          <a16:creationId xmlns:a16="http://schemas.microsoft.com/office/drawing/2014/main" id="{AB85B6C9-FFD0-3035-16D1-7A73EB572C64}"/>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26" name="Graphic 4">
                    <a:extLst>
                      <a:ext uri="{FF2B5EF4-FFF2-40B4-BE49-F238E27FC236}">
                        <a16:creationId xmlns:a16="http://schemas.microsoft.com/office/drawing/2014/main" id="{AB686DA9-95B1-12CB-2FF6-7A1A2D48D013}"/>
                      </a:ext>
                    </a:extLst>
                  </p:cNvPr>
                  <p:cNvGrpSpPr/>
                  <p:nvPr/>
                </p:nvGrpSpPr>
                <p:grpSpPr>
                  <a:xfrm>
                    <a:off x="320422" y="2772840"/>
                    <a:ext cx="1155763" cy="2179032"/>
                    <a:chOff x="320422" y="2772840"/>
                    <a:chExt cx="1155763" cy="2179032"/>
                  </a:xfrm>
                  <a:solidFill>
                    <a:srgbClr val="000000"/>
                  </a:solidFill>
                </p:grpSpPr>
                <p:sp>
                  <p:nvSpPr>
                    <p:cNvPr id="41" name="Freeform: Shape 40">
                      <a:extLst>
                        <a:ext uri="{FF2B5EF4-FFF2-40B4-BE49-F238E27FC236}">
                          <a16:creationId xmlns:a16="http://schemas.microsoft.com/office/drawing/2014/main" id="{7A5DA5DC-6E29-A543-6D22-7D7EA30C77A6}"/>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42" name="Freeform: Shape 41">
                      <a:extLst>
                        <a:ext uri="{FF2B5EF4-FFF2-40B4-BE49-F238E27FC236}">
                          <a16:creationId xmlns:a16="http://schemas.microsoft.com/office/drawing/2014/main" id="{A9583CF3-1BD9-963D-C90E-3568118D4DDF}"/>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43" name="Freeform: Shape 42">
                      <a:extLst>
                        <a:ext uri="{FF2B5EF4-FFF2-40B4-BE49-F238E27FC236}">
                          <a16:creationId xmlns:a16="http://schemas.microsoft.com/office/drawing/2014/main" id="{770079A5-0B21-884C-E196-1AD59181C43D}"/>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44" name="Freeform: Shape 43">
                      <a:extLst>
                        <a:ext uri="{FF2B5EF4-FFF2-40B4-BE49-F238E27FC236}">
                          <a16:creationId xmlns:a16="http://schemas.microsoft.com/office/drawing/2014/main" id="{73C573D0-CB47-D2B4-C6FA-A2E82A73FFF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45" name="Freeform: Shape 44">
                      <a:extLst>
                        <a:ext uri="{FF2B5EF4-FFF2-40B4-BE49-F238E27FC236}">
                          <a16:creationId xmlns:a16="http://schemas.microsoft.com/office/drawing/2014/main" id="{EFF668E4-5513-DA8D-B446-C09EB31D3D2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46" name="Freeform: Shape 45">
                      <a:extLst>
                        <a:ext uri="{FF2B5EF4-FFF2-40B4-BE49-F238E27FC236}">
                          <a16:creationId xmlns:a16="http://schemas.microsoft.com/office/drawing/2014/main" id="{FEB606AB-7ADD-342A-3642-E41AA2711C5D}"/>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47" name="Freeform: Shape 46">
                      <a:extLst>
                        <a:ext uri="{FF2B5EF4-FFF2-40B4-BE49-F238E27FC236}">
                          <a16:creationId xmlns:a16="http://schemas.microsoft.com/office/drawing/2014/main" id="{4E0ABAB5-A2FA-9048-1821-A77B975EE6AF}"/>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48" name="Freeform: Shape 47">
                      <a:extLst>
                        <a:ext uri="{FF2B5EF4-FFF2-40B4-BE49-F238E27FC236}">
                          <a16:creationId xmlns:a16="http://schemas.microsoft.com/office/drawing/2014/main" id="{9EC72F5E-16AD-7EE6-93EA-3294E1778C8E}"/>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49" name="Freeform: Shape 48">
                      <a:extLst>
                        <a:ext uri="{FF2B5EF4-FFF2-40B4-BE49-F238E27FC236}">
                          <a16:creationId xmlns:a16="http://schemas.microsoft.com/office/drawing/2014/main" id="{D7B992EC-8E5D-5965-66A8-922915F6E32B}"/>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50" name="Freeform: Shape 49">
                      <a:extLst>
                        <a:ext uri="{FF2B5EF4-FFF2-40B4-BE49-F238E27FC236}">
                          <a16:creationId xmlns:a16="http://schemas.microsoft.com/office/drawing/2014/main" id="{69CADAC0-C31D-8E79-1E11-EE690E5B6BC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51" name="Freeform: Shape 50">
                      <a:extLst>
                        <a:ext uri="{FF2B5EF4-FFF2-40B4-BE49-F238E27FC236}">
                          <a16:creationId xmlns:a16="http://schemas.microsoft.com/office/drawing/2014/main" id="{878C076C-AFBD-BA98-BF9D-B075918DF01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52" name="Freeform: Shape 51">
                      <a:extLst>
                        <a:ext uri="{FF2B5EF4-FFF2-40B4-BE49-F238E27FC236}">
                          <a16:creationId xmlns:a16="http://schemas.microsoft.com/office/drawing/2014/main" id="{447FAA9A-831D-BDD9-AEE9-F772D5F2E487}"/>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53" name="Freeform: Shape 52">
                      <a:extLst>
                        <a:ext uri="{FF2B5EF4-FFF2-40B4-BE49-F238E27FC236}">
                          <a16:creationId xmlns:a16="http://schemas.microsoft.com/office/drawing/2014/main" id="{3EE898C3-B1D3-0512-9488-E4CB2DF31831}"/>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27" name="Graphic 4">
                    <a:extLst>
                      <a:ext uri="{FF2B5EF4-FFF2-40B4-BE49-F238E27FC236}">
                        <a16:creationId xmlns:a16="http://schemas.microsoft.com/office/drawing/2014/main" id="{6DBAE9D1-6850-2A99-7A83-B68A17A2FFC0}"/>
                      </a:ext>
                    </a:extLst>
                  </p:cNvPr>
                  <p:cNvGrpSpPr/>
                  <p:nvPr/>
                </p:nvGrpSpPr>
                <p:grpSpPr>
                  <a:xfrm>
                    <a:off x="1616500" y="2772840"/>
                    <a:ext cx="1155763" cy="2179032"/>
                    <a:chOff x="1616500" y="2772840"/>
                    <a:chExt cx="1155763" cy="2179032"/>
                  </a:xfrm>
                  <a:solidFill>
                    <a:srgbClr val="000000"/>
                  </a:solidFill>
                </p:grpSpPr>
                <p:sp>
                  <p:nvSpPr>
                    <p:cNvPr id="28" name="Freeform: Shape 27">
                      <a:extLst>
                        <a:ext uri="{FF2B5EF4-FFF2-40B4-BE49-F238E27FC236}">
                          <a16:creationId xmlns:a16="http://schemas.microsoft.com/office/drawing/2014/main" id="{339030AB-5E26-9D16-D0DB-21C3461A93AA}"/>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29" name="Freeform: Shape 28">
                      <a:extLst>
                        <a:ext uri="{FF2B5EF4-FFF2-40B4-BE49-F238E27FC236}">
                          <a16:creationId xmlns:a16="http://schemas.microsoft.com/office/drawing/2014/main" id="{09FC3E14-6C58-88D6-EFDF-F0B7681CDAAE}"/>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30" name="Freeform: Shape 29">
                      <a:extLst>
                        <a:ext uri="{FF2B5EF4-FFF2-40B4-BE49-F238E27FC236}">
                          <a16:creationId xmlns:a16="http://schemas.microsoft.com/office/drawing/2014/main" id="{77F82FC7-ABC6-A3C2-14F1-E5A9A65272A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31" name="Freeform: Shape 30">
                      <a:extLst>
                        <a:ext uri="{FF2B5EF4-FFF2-40B4-BE49-F238E27FC236}">
                          <a16:creationId xmlns:a16="http://schemas.microsoft.com/office/drawing/2014/main" id="{9AD09C26-F7F2-48A6-4130-36B612FD6EDC}"/>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32" name="Freeform: Shape 31">
                      <a:extLst>
                        <a:ext uri="{FF2B5EF4-FFF2-40B4-BE49-F238E27FC236}">
                          <a16:creationId xmlns:a16="http://schemas.microsoft.com/office/drawing/2014/main" id="{CBE9654D-AB2C-3906-FBA8-87D27357A51F}"/>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33" name="Freeform: Shape 32">
                      <a:extLst>
                        <a:ext uri="{FF2B5EF4-FFF2-40B4-BE49-F238E27FC236}">
                          <a16:creationId xmlns:a16="http://schemas.microsoft.com/office/drawing/2014/main" id="{C6AD2E36-EF24-B9D0-CB88-310AB1B93521}"/>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34" name="Freeform: Shape 33">
                      <a:extLst>
                        <a:ext uri="{FF2B5EF4-FFF2-40B4-BE49-F238E27FC236}">
                          <a16:creationId xmlns:a16="http://schemas.microsoft.com/office/drawing/2014/main" id="{B9C53EC4-9F92-3BE4-4ADB-B8B7B410F115}"/>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35" name="Freeform: Shape 34">
                      <a:extLst>
                        <a:ext uri="{FF2B5EF4-FFF2-40B4-BE49-F238E27FC236}">
                          <a16:creationId xmlns:a16="http://schemas.microsoft.com/office/drawing/2014/main" id="{5DE1CCD8-8161-60F4-5ADF-15CFA765009D}"/>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36" name="Freeform: Shape 35">
                      <a:extLst>
                        <a:ext uri="{FF2B5EF4-FFF2-40B4-BE49-F238E27FC236}">
                          <a16:creationId xmlns:a16="http://schemas.microsoft.com/office/drawing/2014/main" id="{617EE139-907C-CCB7-E6ED-BE16D2DBEBEB}"/>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37" name="Freeform: Shape 36">
                      <a:extLst>
                        <a:ext uri="{FF2B5EF4-FFF2-40B4-BE49-F238E27FC236}">
                          <a16:creationId xmlns:a16="http://schemas.microsoft.com/office/drawing/2014/main" id="{8407F8E5-25F3-DECC-12B3-402FAB5DEAAD}"/>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38" name="Freeform: Shape 37">
                      <a:extLst>
                        <a:ext uri="{FF2B5EF4-FFF2-40B4-BE49-F238E27FC236}">
                          <a16:creationId xmlns:a16="http://schemas.microsoft.com/office/drawing/2014/main" id="{426359EC-72D1-87FC-0DCF-78C546F559A7}"/>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39" name="Freeform: Shape 38">
                      <a:extLst>
                        <a:ext uri="{FF2B5EF4-FFF2-40B4-BE49-F238E27FC236}">
                          <a16:creationId xmlns:a16="http://schemas.microsoft.com/office/drawing/2014/main" id="{0FA24F5C-D74F-04CF-2170-ACF4B76F4074}"/>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40" name="Freeform: Shape 39">
                      <a:extLst>
                        <a:ext uri="{FF2B5EF4-FFF2-40B4-BE49-F238E27FC236}">
                          <a16:creationId xmlns:a16="http://schemas.microsoft.com/office/drawing/2014/main" id="{269F63D9-BAE5-AA97-2344-28BBEB4AB51E}"/>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22" name="Graphic 21" descr="Female with solid fill">
                <a:extLst>
                  <a:ext uri="{FF2B5EF4-FFF2-40B4-BE49-F238E27FC236}">
                    <a16:creationId xmlns:a16="http://schemas.microsoft.com/office/drawing/2014/main" id="{0CAFE6FE-1B71-62BA-3F15-158D7BC5B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grpSp>
        <p:nvGrpSpPr>
          <p:cNvPr id="59" name="Group 58">
            <a:extLst>
              <a:ext uri="{FF2B5EF4-FFF2-40B4-BE49-F238E27FC236}">
                <a16:creationId xmlns:a16="http://schemas.microsoft.com/office/drawing/2014/main" id="{93D2B125-0B92-E88E-196C-5AB159B12180}"/>
              </a:ext>
            </a:extLst>
          </p:cNvPr>
          <p:cNvGrpSpPr/>
          <p:nvPr/>
        </p:nvGrpSpPr>
        <p:grpSpPr>
          <a:xfrm>
            <a:off x="3223778" y="3679705"/>
            <a:ext cx="7493261" cy="1826994"/>
            <a:chOff x="710987" y="2268548"/>
            <a:chExt cx="7493261" cy="1826994"/>
          </a:xfrm>
        </p:grpSpPr>
        <p:grpSp>
          <p:nvGrpSpPr>
            <p:cNvPr id="60" name="Group 59">
              <a:extLst>
                <a:ext uri="{FF2B5EF4-FFF2-40B4-BE49-F238E27FC236}">
                  <a16:creationId xmlns:a16="http://schemas.microsoft.com/office/drawing/2014/main" id="{C10A340C-D9FF-5DF4-5773-0F1F74733FFE}"/>
                </a:ext>
              </a:extLst>
            </p:cNvPr>
            <p:cNvGrpSpPr/>
            <p:nvPr/>
          </p:nvGrpSpPr>
          <p:grpSpPr>
            <a:xfrm>
              <a:off x="710987" y="2268548"/>
              <a:ext cx="7493261" cy="1826994"/>
              <a:chOff x="429471" y="1178321"/>
              <a:chExt cx="7493261" cy="1826994"/>
            </a:xfrm>
          </p:grpSpPr>
          <p:grpSp>
            <p:nvGrpSpPr>
              <p:cNvPr id="99" name="Group 98">
                <a:extLst>
                  <a:ext uri="{FF2B5EF4-FFF2-40B4-BE49-F238E27FC236}">
                    <a16:creationId xmlns:a16="http://schemas.microsoft.com/office/drawing/2014/main" id="{A0D8D0CA-C7F7-CFE8-1854-312DC3271043}"/>
                  </a:ext>
                </a:extLst>
              </p:cNvPr>
              <p:cNvGrpSpPr/>
              <p:nvPr/>
            </p:nvGrpSpPr>
            <p:grpSpPr>
              <a:xfrm>
                <a:off x="429471" y="1178321"/>
                <a:ext cx="7493261" cy="1826994"/>
                <a:chOff x="1029763" y="1734223"/>
                <a:chExt cx="7493261" cy="1826994"/>
              </a:xfrm>
            </p:grpSpPr>
            <p:grpSp>
              <p:nvGrpSpPr>
                <p:cNvPr id="103" name="Group 102">
                  <a:extLst>
                    <a:ext uri="{FF2B5EF4-FFF2-40B4-BE49-F238E27FC236}">
                      <a16:creationId xmlns:a16="http://schemas.microsoft.com/office/drawing/2014/main" id="{0F0756A1-465E-F492-8B12-859145194EAB}"/>
                    </a:ext>
                  </a:extLst>
                </p:cNvPr>
                <p:cNvGrpSpPr/>
                <p:nvPr/>
              </p:nvGrpSpPr>
              <p:grpSpPr>
                <a:xfrm>
                  <a:off x="1029763" y="1734223"/>
                  <a:ext cx="7493261" cy="1826994"/>
                  <a:chOff x="792062" y="1935540"/>
                  <a:chExt cx="7493261" cy="1826994"/>
                </a:xfrm>
              </p:grpSpPr>
              <p:grpSp>
                <p:nvGrpSpPr>
                  <p:cNvPr id="105" name="Group 104">
                    <a:extLst>
                      <a:ext uri="{FF2B5EF4-FFF2-40B4-BE49-F238E27FC236}">
                        <a16:creationId xmlns:a16="http://schemas.microsoft.com/office/drawing/2014/main" id="{59A50DFA-BBB7-DE84-BB46-F9FC69A7B368}"/>
                      </a:ext>
                    </a:extLst>
                  </p:cNvPr>
                  <p:cNvGrpSpPr/>
                  <p:nvPr/>
                </p:nvGrpSpPr>
                <p:grpSpPr>
                  <a:xfrm>
                    <a:off x="792062" y="1935540"/>
                    <a:ext cx="7493261" cy="1826994"/>
                    <a:chOff x="827061" y="1717567"/>
                    <a:chExt cx="7493261" cy="1826994"/>
                  </a:xfrm>
                </p:grpSpPr>
                <p:grpSp>
                  <p:nvGrpSpPr>
                    <p:cNvPr id="107" name="Group 106">
                      <a:extLst>
                        <a:ext uri="{FF2B5EF4-FFF2-40B4-BE49-F238E27FC236}">
                          <a16:creationId xmlns:a16="http://schemas.microsoft.com/office/drawing/2014/main" id="{366EE4C7-B61E-776F-829B-5DD00E28A4B3}"/>
                        </a:ext>
                      </a:extLst>
                    </p:cNvPr>
                    <p:cNvGrpSpPr/>
                    <p:nvPr/>
                  </p:nvGrpSpPr>
                  <p:grpSpPr>
                    <a:xfrm>
                      <a:off x="827061" y="1717567"/>
                      <a:ext cx="2724842" cy="1826994"/>
                      <a:chOff x="827061" y="1717567"/>
                      <a:chExt cx="2724842" cy="1826994"/>
                    </a:xfrm>
                  </p:grpSpPr>
                  <p:sp>
                    <p:nvSpPr>
                      <p:cNvPr id="109" name="Oval 108">
                        <a:extLst>
                          <a:ext uri="{FF2B5EF4-FFF2-40B4-BE49-F238E27FC236}">
                            <a16:creationId xmlns:a16="http://schemas.microsoft.com/office/drawing/2014/main" id="{9F27B45A-16F7-3B18-8B24-4A8BD426E9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10" name="Straight Arrow Connector 109">
                        <a:extLst>
                          <a:ext uri="{FF2B5EF4-FFF2-40B4-BE49-F238E27FC236}">
                            <a16:creationId xmlns:a16="http://schemas.microsoft.com/office/drawing/2014/main" id="{7CDFF37F-6E18-2004-267C-E76E52ED9163}"/>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08" name="TextBox 107">
                      <a:extLst>
                        <a:ext uri="{FF2B5EF4-FFF2-40B4-BE49-F238E27FC236}">
                          <a16:creationId xmlns:a16="http://schemas.microsoft.com/office/drawing/2014/main" id="{E3DFADF9-BB01-690A-B07C-6E823323D354}"/>
                        </a:ext>
                      </a:extLst>
                    </p:cNvPr>
                    <p:cNvSpPr txBox="1"/>
                    <p:nvPr/>
                  </p:nvSpPr>
                  <p:spPr>
                    <a:xfrm>
                      <a:off x="4637605" y="2536428"/>
                      <a:ext cx="3682717"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Virgin reference females</a:t>
                      </a:r>
                      <a:endParaRPr lang="en-CA" sz="2400" dirty="0">
                        <a:latin typeface="Helvetica" panose="020B0604020202020204" pitchFamily="34" charset="0"/>
                        <a:cs typeface="Helvetica" panose="020B0604020202020204" pitchFamily="34" charset="0"/>
                      </a:endParaRPr>
                    </a:p>
                  </p:txBody>
                </p:sp>
              </p:grpSp>
              <p:pic>
                <p:nvPicPr>
                  <p:cNvPr id="106" name="Graphic 105" descr="Male with solid fill">
                    <a:extLst>
                      <a:ext uri="{FF2B5EF4-FFF2-40B4-BE49-F238E27FC236}">
                        <a16:creationId xmlns:a16="http://schemas.microsoft.com/office/drawing/2014/main" id="{2FC67610-9FE7-E883-306E-35E0B2CD3E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04" name="Graphic 103" descr="Female with solid fill">
                  <a:extLst>
                    <a:ext uri="{FF2B5EF4-FFF2-40B4-BE49-F238E27FC236}">
                      <a16:creationId xmlns:a16="http://schemas.microsoft.com/office/drawing/2014/main" id="{74DD09FB-C2F4-835D-3B2E-4D7BF3A0C8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100" name="Group 99">
                <a:extLst>
                  <a:ext uri="{FF2B5EF4-FFF2-40B4-BE49-F238E27FC236}">
                    <a16:creationId xmlns:a16="http://schemas.microsoft.com/office/drawing/2014/main" id="{79DAC201-F703-2BC5-F724-D877B2F81305}"/>
                  </a:ext>
                </a:extLst>
              </p:cNvPr>
              <p:cNvGrpSpPr/>
              <p:nvPr/>
            </p:nvGrpSpPr>
            <p:grpSpPr>
              <a:xfrm>
                <a:off x="3080053" y="1546702"/>
                <a:ext cx="1131354" cy="1131354"/>
                <a:chOff x="3080053" y="1546702"/>
                <a:chExt cx="1131354" cy="1131354"/>
              </a:xfrm>
            </p:grpSpPr>
            <p:pic>
              <p:nvPicPr>
                <p:cNvPr id="101" name="Graphic 100">
                  <a:extLst>
                    <a:ext uri="{FF2B5EF4-FFF2-40B4-BE49-F238E27FC236}">
                      <a16:creationId xmlns:a16="http://schemas.microsoft.com/office/drawing/2014/main" id="{0C129B41-CA9E-9479-4BC1-4A976A32E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2" name="Graphic 101" descr="Male with solid fill">
                  <a:extLst>
                    <a:ext uri="{FF2B5EF4-FFF2-40B4-BE49-F238E27FC236}">
                      <a16:creationId xmlns:a16="http://schemas.microsoft.com/office/drawing/2014/main" id="{4E0DB486-477E-041A-B2F4-4FCCFC3D3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61" name="Group 60">
              <a:extLst>
                <a:ext uri="{FF2B5EF4-FFF2-40B4-BE49-F238E27FC236}">
                  <a16:creationId xmlns:a16="http://schemas.microsoft.com/office/drawing/2014/main" id="{6A24E9A5-1ED8-7AD0-3CDD-BF286A15115F}"/>
                </a:ext>
              </a:extLst>
            </p:cNvPr>
            <p:cNvGrpSpPr/>
            <p:nvPr/>
          </p:nvGrpSpPr>
          <p:grpSpPr>
            <a:xfrm>
              <a:off x="1173497" y="2667820"/>
              <a:ext cx="1056970" cy="1002189"/>
              <a:chOff x="849647" y="1285703"/>
              <a:chExt cx="1056970" cy="1002189"/>
            </a:xfrm>
          </p:grpSpPr>
          <p:grpSp>
            <p:nvGrpSpPr>
              <p:cNvPr id="62" name="Graphic 4">
                <a:extLst>
                  <a:ext uri="{FF2B5EF4-FFF2-40B4-BE49-F238E27FC236}">
                    <a16:creationId xmlns:a16="http://schemas.microsoft.com/office/drawing/2014/main" id="{7DCECA4F-A89D-E677-DAC8-8DCB76899F70}"/>
                  </a:ext>
                </a:extLst>
              </p:cNvPr>
              <p:cNvGrpSpPr/>
              <p:nvPr/>
            </p:nvGrpSpPr>
            <p:grpSpPr>
              <a:xfrm>
                <a:off x="849647" y="1285703"/>
                <a:ext cx="1056970" cy="1002189"/>
                <a:chOff x="196363" y="2703207"/>
                <a:chExt cx="2699997" cy="2699997"/>
              </a:xfrm>
            </p:grpSpPr>
            <p:sp>
              <p:nvSpPr>
                <p:cNvPr id="64" name="Freeform: Shape 63">
                  <a:extLst>
                    <a:ext uri="{FF2B5EF4-FFF2-40B4-BE49-F238E27FC236}">
                      <a16:creationId xmlns:a16="http://schemas.microsoft.com/office/drawing/2014/main" id="{6D043D1C-F512-D66F-2FFF-2A6D5E7F0C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65" name="Graphic 4">
                  <a:extLst>
                    <a:ext uri="{FF2B5EF4-FFF2-40B4-BE49-F238E27FC236}">
                      <a16:creationId xmlns:a16="http://schemas.microsoft.com/office/drawing/2014/main" id="{D1F4DDF4-78DA-8965-4FCC-0261D60DBC70}"/>
                    </a:ext>
                  </a:extLst>
                </p:cNvPr>
                <p:cNvGrpSpPr/>
                <p:nvPr/>
              </p:nvGrpSpPr>
              <p:grpSpPr>
                <a:xfrm>
                  <a:off x="320422" y="2772840"/>
                  <a:ext cx="2451841" cy="2560724"/>
                  <a:chOff x="320422" y="2772840"/>
                  <a:chExt cx="2451841" cy="2560724"/>
                </a:xfrm>
                <a:solidFill>
                  <a:srgbClr val="000000"/>
                </a:solidFill>
              </p:grpSpPr>
              <p:grpSp>
                <p:nvGrpSpPr>
                  <p:cNvPr id="66" name="Graphic 4">
                    <a:extLst>
                      <a:ext uri="{FF2B5EF4-FFF2-40B4-BE49-F238E27FC236}">
                        <a16:creationId xmlns:a16="http://schemas.microsoft.com/office/drawing/2014/main" id="{AF8492FC-51A7-862C-D444-65DC8EF7611E}"/>
                      </a:ext>
                    </a:extLst>
                  </p:cNvPr>
                  <p:cNvGrpSpPr/>
                  <p:nvPr/>
                </p:nvGrpSpPr>
                <p:grpSpPr>
                  <a:xfrm>
                    <a:off x="816990" y="3125646"/>
                    <a:ext cx="1458632" cy="2207918"/>
                    <a:chOff x="816990" y="3125646"/>
                    <a:chExt cx="1458632" cy="2207918"/>
                  </a:xfrm>
                  <a:solidFill>
                    <a:srgbClr val="000000"/>
                  </a:solidFill>
                </p:grpSpPr>
                <p:sp>
                  <p:nvSpPr>
                    <p:cNvPr id="95" name="Freeform: Shape 94">
                      <a:extLst>
                        <a:ext uri="{FF2B5EF4-FFF2-40B4-BE49-F238E27FC236}">
                          <a16:creationId xmlns:a16="http://schemas.microsoft.com/office/drawing/2014/main" id="{3BA86DEC-76A2-EA65-96DC-C332EF22A55D}"/>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72B1D5"/>
                    </a:solidFill>
                    <a:ln w="16079" cap="flat">
                      <a:noFill/>
                      <a:prstDash val="solid"/>
                      <a:round/>
                    </a:ln>
                  </p:spPr>
                  <p:txBody>
                    <a:bodyPr rtlCol="0" anchor="ctr"/>
                    <a:lstStyle/>
                    <a:p>
                      <a:endParaRPr lang="en-CA" dirty="0"/>
                    </a:p>
                  </p:txBody>
                </p:sp>
                <p:sp>
                  <p:nvSpPr>
                    <p:cNvPr id="96" name="Freeform: Shape 95">
                      <a:extLst>
                        <a:ext uri="{FF2B5EF4-FFF2-40B4-BE49-F238E27FC236}">
                          <a16:creationId xmlns:a16="http://schemas.microsoft.com/office/drawing/2014/main" id="{A77AB372-6BEE-CC6C-3E3C-6DB1160A48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72B1D5"/>
                    </a:solidFill>
                    <a:ln w="10607"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EE6ED294-E52A-CA80-6F61-5EC619F12900}"/>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72B1D5"/>
                    </a:solidFill>
                    <a:ln w="4869"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F672BF13-BE21-BCB3-78AA-3329F5828959}"/>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72B1D5"/>
                    </a:solidFill>
                    <a:ln w="9525" cap="flat">
                      <a:noFill/>
                      <a:prstDash val="solid"/>
                      <a:round/>
                    </a:ln>
                  </p:spPr>
                  <p:txBody>
                    <a:bodyPr rtlCol="0" anchor="ctr"/>
                    <a:lstStyle/>
                    <a:p>
                      <a:endParaRPr lang="en-CA"/>
                    </a:p>
                  </p:txBody>
                </p:sp>
              </p:grpSp>
              <p:grpSp>
                <p:nvGrpSpPr>
                  <p:cNvPr id="67" name="Graphic 4">
                    <a:extLst>
                      <a:ext uri="{FF2B5EF4-FFF2-40B4-BE49-F238E27FC236}">
                        <a16:creationId xmlns:a16="http://schemas.microsoft.com/office/drawing/2014/main" id="{D8D1D3C3-A7E5-D380-F49B-4B335A9C6DB4}"/>
                      </a:ext>
                    </a:extLst>
                  </p:cNvPr>
                  <p:cNvGrpSpPr/>
                  <p:nvPr/>
                </p:nvGrpSpPr>
                <p:grpSpPr>
                  <a:xfrm>
                    <a:off x="320422" y="2772840"/>
                    <a:ext cx="1155763" cy="2179032"/>
                    <a:chOff x="320422" y="2772840"/>
                    <a:chExt cx="1155763" cy="2179032"/>
                  </a:xfrm>
                  <a:solidFill>
                    <a:srgbClr val="000000"/>
                  </a:solidFill>
                </p:grpSpPr>
                <p:sp>
                  <p:nvSpPr>
                    <p:cNvPr id="82" name="Freeform: Shape 81">
                      <a:extLst>
                        <a:ext uri="{FF2B5EF4-FFF2-40B4-BE49-F238E27FC236}">
                          <a16:creationId xmlns:a16="http://schemas.microsoft.com/office/drawing/2014/main" id="{106336EF-D026-752E-384E-6F4556345B87}"/>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72B1D5"/>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8CD5EB00-0691-3140-9E7A-1E05BDD57D9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72B1D5"/>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F6888FDF-642A-FEB5-AA17-9F9E546ACBA6}"/>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72B1D5"/>
                    </a:solidFill>
                    <a:ln w="9525" cap="flat">
                      <a:noFill/>
                      <a:prstDash val="solid"/>
                      <a:round/>
                    </a:ln>
                  </p:spPr>
                  <p:txBody>
                    <a:bodyPr rtlCol="0" anchor="ctr"/>
                    <a:lstStyle/>
                    <a:p>
                      <a:endParaRPr lang="en-CA"/>
                    </a:p>
                  </p:txBody>
                </p:sp>
                <p:sp>
                  <p:nvSpPr>
                    <p:cNvPr id="85" name="Freeform: Shape 84">
                      <a:extLst>
                        <a:ext uri="{FF2B5EF4-FFF2-40B4-BE49-F238E27FC236}">
                          <a16:creationId xmlns:a16="http://schemas.microsoft.com/office/drawing/2014/main" id="{96CBBCD6-7B9D-9327-B93E-6015DFCC645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72B1D5"/>
                    </a:solidFill>
                    <a:ln w="9525"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2B55D869-286C-48A0-6639-92ECA7D5ABB7}"/>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72B1D5"/>
                    </a:solidFill>
                    <a:ln w="9525"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639F9FD9-6221-B851-F6E6-480D68109EB8}"/>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72B1D5"/>
                    </a:solidFill>
                    <a:ln w="9525"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66756C0F-6213-A39C-53BE-AB42B14D9DC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72B1D5"/>
                    </a:solidFill>
                    <a:ln w="9525" cap="flat">
                      <a:noFill/>
                      <a:prstDash val="solid"/>
                      <a:round/>
                    </a:ln>
                  </p:spPr>
                  <p:txBody>
                    <a:bodyPr rtlCol="0" anchor="ctr"/>
                    <a:lstStyle/>
                    <a:p>
                      <a:endParaRPr lang="en-CA"/>
                    </a:p>
                  </p:txBody>
                </p:sp>
                <p:sp>
                  <p:nvSpPr>
                    <p:cNvPr id="89" name="Freeform: Shape 88">
                      <a:extLst>
                        <a:ext uri="{FF2B5EF4-FFF2-40B4-BE49-F238E27FC236}">
                          <a16:creationId xmlns:a16="http://schemas.microsoft.com/office/drawing/2014/main" id="{249920A6-57EF-390B-434B-E469188800D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72B1D5"/>
                    </a:solidFill>
                    <a:ln w="9525" cap="flat">
                      <a:noFill/>
                      <a:prstDash val="solid"/>
                      <a:round/>
                    </a:ln>
                  </p:spPr>
                  <p:txBody>
                    <a:bodyPr rtlCol="0" anchor="ctr"/>
                    <a:lstStyle/>
                    <a:p>
                      <a:endParaRPr lang="en-CA"/>
                    </a:p>
                  </p:txBody>
                </p:sp>
                <p:sp>
                  <p:nvSpPr>
                    <p:cNvPr id="90" name="Freeform: Shape 89">
                      <a:extLst>
                        <a:ext uri="{FF2B5EF4-FFF2-40B4-BE49-F238E27FC236}">
                          <a16:creationId xmlns:a16="http://schemas.microsoft.com/office/drawing/2014/main" id="{5ED25798-B0C4-71F7-09C8-4EB2FF80A186}"/>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72B1D5"/>
                    </a:solidFill>
                    <a:ln w="9525" cap="flat">
                      <a:noFill/>
                      <a:prstDash val="solid"/>
                      <a:round/>
                    </a:ln>
                  </p:spPr>
                  <p:txBody>
                    <a:bodyPr rtlCol="0" anchor="ctr"/>
                    <a:lstStyle/>
                    <a:p>
                      <a:endParaRPr lang="en-CA"/>
                    </a:p>
                  </p:txBody>
                </p:sp>
                <p:sp>
                  <p:nvSpPr>
                    <p:cNvPr id="91" name="Freeform: Shape 90">
                      <a:extLst>
                        <a:ext uri="{FF2B5EF4-FFF2-40B4-BE49-F238E27FC236}">
                          <a16:creationId xmlns:a16="http://schemas.microsoft.com/office/drawing/2014/main" id="{1A5E866A-3390-8A0E-73B5-C8D88132B8FF}"/>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72B1D5"/>
                    </a:solidFill>
                    <a:ln w="9525" cap="flat">
                      <a:noFill/>
                      <a:prstDash val="solid"/>
                      <a:round/>
                    </a:ln>
                  </p:spPr>
                  <p:txBody>
                    <a:bodyPr rtlCol="0" anchor="ctr"/>
                    <a:lstStyle/>
                    <a:p>
                      <a:endParaRPr lang="en-CA"/>
                    </a:p>
                  </p:txBody>
                </p:sp>
                <p:sp>
                  <p:nvSpPr>
                    <p:cNvPr id="92" name="Freeform: Shape 91">
                      <a:extLst>
                        <a:ext uri="{FF2B5EF4-FFF2-40B4-BE49-F238E27FC236}">
                          <a16:creationId xmlns:a16="http://schemas.microsoft.com/office/drawing/2014/main" id="{1A181ACB-FFB9-20F7-5E46-F3678B844253}"/>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72B1D5"/>
                    </a:solidFill>
                    <a:ln w="9525" cap="flat">
                      <a:noFill/>
                      <a:prstDash val="solid"/>
                      <a:round/>
                    </a:ln>
                  </p:spPr>
                  <p:txBody>
                    <a:bodyPr rtlCol="0" anchor="ctr"/>
                    <a:lstStyle/>
                    <a:p>
                      <a:endParaRPr lang="en-CA"/>
                    </a:p>
                  </p:txBody>
                </p:sp>
                <p:sp>
                  <p:nvSpPr>
                    <p:cNvPr id="93" name="Freeform: Shape 92">
                      <a:extLst>
                        <a:ext uri="{FF2B5EF4-FFF2-40B4-BE49-F238E27FC236}">
                          <a16:creationId xmlns:a16="http://schemas.microsoft.com/office/drawing/2014/main" id="{09DC3A6C-3DFE-9948-56F6-3AB457ECF436}"/>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72B1D5"/>
                    </a:solidFill>
                    <a:ln w="9525" cap="flat">
                      <a:noFill/>
                      <a:prstDash val="solid"/>
                      <a:round/>
                    </a:ln>
                  </p:spPr>
                  <p:txBody>
                    <a:bodyPr rtlCol="0" anchor="ctr"/>
                    <a:lstStyle/>
                    <a:p>
                      <a:endParaRPr lang="en-CA"/>
                    </a:p>
                  </p:txBody>
                </p:sp>
                <p:sp>
                  <p:nvSpPr>
                    <p:cNvPr id="94" name="Freeform: Shape 93">
                      <a:extLst>
                        <a:ext uri="{FF2B5EF4-FFF2-40B4-BE49-F238E27FC236}">
                          <a16:creationId xmlns:a16="http://schemas.microsoft.com/office/drawing/2014/main" id="{EC2B11E9-1124-76B8-16E8-F271968C50BA}"/>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72B1D5"/>
                    </a:solidFill>
                    <a:ln w="9525" cap="flat">
                      <a:noFill/>
                      <a:prstDash val="solid"/>
                      <a:round/>
                    </a:ln>
                  </p:spPr>
                  <p:txBody>
                    <a:bodyPr rtlCol="0" anchor="ctr"/>
                    <a:lstStyle/>
                    <a:p>
                      <a:endParaRPr lang="en-CA"/>
                    </a:p>
                  </p:txBody>
                </p:sp>
              </p:grpSp>
              <p:grpSp>
                <p:nvGrpSpPr>
                  <p:cNvPr id="68" name="Graphic 4">
                    <a:extLst>
                      <a:ext uri="{FF2B5EF4-FFF2-40B4-BE49-F238E27FC236}">
                        <a16:creationId xmlns:a16="http://schemas.microsoft.com/office/drawing/2014/main" id="{9A49AD27-600E-972B-8781-21F79CDD3502}"/>
                      </a:ext>
                    </a:extLst>
                  </p:cNvPr>
                  <p:cNvGrpSpPr/>
                  <p:nvPr/>
                </p:nvGrpSpPr>
                <p:grpSpPr>
                  <a:xfrm>
                    <a:off x="1616500" y="2772840"/>
                    <a:ext cx="1155763" cy="2179032"/>
                    <a:chOff x="1616500" y="2772840"/>
                    <a:chExt cx="1155763" cy="2179032"/>
                  </a:xfrm>
                  <a:solidFill>
                    <a:srgbClr val="000000"/>
                  </a:solidFill>
                </p:grpSpPr>
                <p:sp>
                  <p:nvSpPr>
                    <p:cNvPr id="69" name="Freeform: Shape 68">
                      <a:extLst>
                        <a:ext uri="{FF2B5EF4-FFF2-40B4-BE49-F238E27FC236}">
                          <a16:creationId xmlns:a16="http://schemas.microsoft.com/office/drawing/2014/main" id="{C5953283-CD13-0A60-2F31-0FBCF23B2F7F}"/>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72B1D5"/>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6035D3E8-B419-2BE8-0C4E-B08ECCC13594}"/>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72B1D5"/>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49252A3D-4CFA-3E61-F628-BBAA2D89CC6E}"/>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72B1D5"/>
                    </a:solidFill>
                    <a:ln w="9525" cap="flat">
                      <a:noFill/>
                      <a:prstDash val="solid"/>
                      <a:round/>
                    </a:ln>
                  </p:spPr>
                  <p:txBody>
                    <a:bodyPr rtlCol="0" anchor="ctr"/>
                    <a:lstStyle/>
                    <a:p>
                      <a:endParaRPr lang="en-CA" dirty="0"/>
                    </a:p>
                  </p:txBody>
                </p:sp>
                <p:sp>
                  <p:nvSpPr>
                    <p:cNvPr id="72" name="Freeform: Shape 71">
                      <a:extLst>
                        <a:ext uri="{FF2B5EF4-FFF2-40B4-BE49-F238E27FC236}">
                          <a16:creationId xmlns:a16="http://schemas.microsoft.com/office/drawing/2014/main" id="{576EE0B6-8339-99F8-280D-EC0C9DA5F77D}"/>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72B1D5"/>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E74DDE46-08B5-7494-E8FE-D7B29260227B}"/>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72B1D5"/>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3AC09735-0CD9-40FC-A2A0-061638BFB9D8}"/>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72B1D5"/>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612ED7A9-1521-B2EA-DE7E-E244148A0F01}"/>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72B1D5"/>
                    </a:solidFill>
                    <a:ln w="9525" cap="flat">
                      <a:noFill/>
                      <a:prstDash val="solid"/>
                      <a:round/>
                    </a:ln>
                  </p:spPr>
                  <p:txBody>
                    <a:bodyPr rtlCol="0" anchor="ctr"/>
                    <a:lstStyle/>
                    <a:p>
                      <a:endParaRPr lang="en-CA"/>
                    </a:p>
                  </p:txBody>
                </p:sp>
                <p:sp>
                  <p:nvSpPr>
                    <p:cNvPr id="76" name="Freeform: Shape 75">
                      <a:extLst>
                        <a:ext uri="{FF2B5EF4-FFF2-40B4-BE49-F238E27FC236}">
                          <a16:creationId xmlns:a16="http://schemas.microsoft.com/office/drawing/2014/main" id="{A2F37169-AC93-3821-6BEA-541963A04DD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72B1D5"/>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D580448D-5609-183A-8006-CA916FC80C5C}"/>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72B1D5"/>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D4CEBD23-F14C-BA80-4F19-7783CF00233F}"/>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72B1D5"/>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D5C5C634-1C2F-2BA4-3351-D2CA8B60B30C}"/>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72B1D5"/>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BBD826D1-EA55-4BF0-8856-4E057FD6ECDD}"/>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72B1D5"/>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646DC726-B5E2-EAF4-8050-550C5DBF609D}"/>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72B1D5"/>
                    </a:solidFill>
                    <a:ln w="9525" cap="flat">
                      <a:noFill/>
                      <a:prstDash val="solid"/>
                      <a:round/>
                    </a:ln>
                  </p:spPr>
                  <p:txBody>
                    <a:bodyPr rtlCol="0" anchor="ctr"/>
                    <a:lstStyle/>
                    <a:p>
                      <a:endParaRPr lang="en-CA"/>
                    </a:p>
                  </p:txBody>
                </p:sp>
              </p:grpSp>
            </p:grpSp>
          </p:grpSp>
          <p:pic>
            <p:nvPicPr>
              <p:cNvPr id="63" name="Graphic 62" descr="Female with solid fill">
                <a:extLst>
                  <a:ext uri="{FF2B5EF4-FFF2-40B4-BE49-F238E27FC236}">
                    <a16:creationId xmlns:a16="http://schemas.microsoft.com/office/drawing/2014/main" id="{CB0FE46C-F316-EF82-96EA-44FE6FAAC4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729212"/>
                <a:ext cx="477018" cy="477018"/>
              </a:xfrm>
              <a:prstGeom prst="rect">
                <a:avLst/>
              </a:prstGeom>
            </p:spPr>
          </p:pic>
        </p:grpSp>
      </p:grpSp>
      <p:pic>
        <p:nvPicPr>
          <p:cNvPr id="3076" name="Picture 4" descr="Camera Svg Video Camera Svg Silhouette Cutting File Clipart - Etsy Canada">
            <a:extLst>
              <a:ext uri="{FF2B5EF4-FFF2-40B4-BE49-F238E27FC236}">
                <a16:creationId xmlns:a16="http://schemas.microsoft.com/office/drawing/2014/main" id="{D88B3425-07F8-1381-9628-4D4E24EC8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77" y="1491928"/>
            <a:ext cx="2371869" cy="177890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amera Svg Video Camera Svg Silhouette Cutting File Clipart - Etsy Canada">
            <a:extLst>
              <a:ext uri="{FF2B5EF4-FFF2-40B4-BE49-F238E27FC236}">
                <a16:creationId xmlns:a16="http://schemas.microsoft.com/office/drawing/2014/main" id="{0CB39BC7-F1B6-F94F-CE37-E51848246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56" y="3561463"/>
            <a:ext cx="2371869" cy="177890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2A124F7-A7C0-9F7C-3174-AA6BA2A55EB9}"/>
              </a:ext>
            </a:extLst>
          </p:cNvPr>
          <p:cNvSpPr txBox="1"/>
          <p:nvPr/>
        </p:nvSpPr>
        <p:spPr>
          <a:xfrm>
            <a:off x="4067869" y="4311725"/>
            <a:ext cx="385853" cy="369332"/>
          </a:xfrm>
          <a:prstGeom prst="rect">
            <a:avLst/>
          </a:prstGeom>
          <a:noFill/>
        </p:spPr>
        <p:txBody>
          <a:bodyPr wrap="square" rtlCol="0">
            <a:spAutoFit/>
          </a:bodyPr>
          <a:lstStyle/>
          <a:p>
            <a:r>
              <a:rPr lang="en-CA" b="1" dirty="0">
                <a:solidFill>
                  <a:schemeClr val="bg1"/>
                </a:solidFill>
              </a:rPr>
              <a:t>v</a:t>
            </a:r>
          </a:p>
        </p:txBody>
      </p:sp>
    </p:spTree>
    <p:extLst>
      <p:ext uri="{BB962C8B-B14F-4D97-AF65-F5344CB8AC3E}">
        <p14:creationId xmlns:p14="http://schemas.microsoft.com/office/powerpoint/2010/main" val="4276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8328F-2512-46F2-90C6-26FCAD6613FE}"/>
              </a:ext>
            </a:extLst>
          </p:cNvPr>
          <p:cNvSpPr txBox="1"/>
          <p:nvPr/>
        </p:nvSpPr>
        <p:spPr>
          <a:xfrm>
            <a:off x="348470" y="921970"/>
            <a:ext cx="11658706"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2-shelter: </a:t>
            </a:r>
            <a:r>
              <a:rPr lang="en-US" sz="2800" dirty="0">
                <a:latin typeface="Helvetica" panose="020B0604020202020204" pitchFamily="34" charset="0"/>
                <a:cs typeface="Helvetica" panose="020B0604020202020204" pitchFamily="34" charset="0"/>
              </a:rPr>
              <a:t>Limited opportunities for female social avoidance strategies</a:t>
            </a:r>
            <a:endParaRPr lang="en-CA" sz="2800"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0B1E746-120C-4629-8E7D-8DB9F4B2F0E7}"/>
              </a:ext>
            </a:extLst>
          </p:cNvPr>
          <p:cNvSpPr txBox="1"/>
          <p:nvPr/>
        </p:nvSpPr>
        <p:spPr>
          <a:xfrm>
            <a:off x="3396088" y="5866362"/>
            <a:ext cx="5655916"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Three replicates of each treatment</a:t>
            </a:r>
            <a:endParaRPr lang="en-CA" sz="2800" dirty="0">
              <a:latin typeface="Helvetica" panose="020B0604020202020204"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3C792918-5399-4CFD-9C5F-8535E1216C13}"/>
              </a:ext>
            </a:extLst>
          </p:cNvPr>
          <p:cNvSpPr/>
          <p:nvPr/>
        </p:nvSpPr>
        <p:spPr>
          <a:xfrm>
            <a:off x="299950" y="277587"/>
            <a:ext cx="11762345" cy="646331"/>
          </a:xfrm>
          <a:prstGeom prst="rect">
            <a:avLst/>
          </a:prstGeom>
          <a:noFill/>
        </p:spPr>
        <p:txBody>
          <a:bodyPr wrap="square" lIns="91440" tIns="45720" rIns="91440" bIns="45720">
            <a:spAutoFit/>
          </a:bodyPr>
          <a:lstStyle/>
          <a:p>
            <a:r>
              <a:rPr lang="en-US" sz="3600" cap="none" spc="0" dirty="0">
                <a:ln w="0"/>
                <a:latin typeface="Helvetica" panose="020B0604020202020204" pitchFamily="34" charset="0"/>
                <a:cs typeface="Helvetica" panose="020B0604020202020204" pitchFamily="34" charset="0"/>
              </a:rPr>
              <a:t>Treatments</a:t>
            </a:r>
          </a:p>
        </p:txBody>
      </p:sp>
      <p:grpSp>
        <p:nvGrpSpPr>
          <p:cNvPr id="7" name="Group 6">
            <a:extLst>
              <a:ext uri="{FF2B5EF4-FFF2-40B4-BE49-F238E27FC236}">
                <a16:creationId xmlns:a16="http://schemas.microsoft.com/office/drawing/2014/main" id="{039EDD7E-DB50-422F-ADE5-0A504E2EB0BC}"/>
              </a:ext>
            </a:extLst>
          </p:cNvPr>
          <p:cNvGrpSpPr/>
          <p:nvPr/>
        </p:nvGrpSpPr>
        <p:grpSpPr>
          <a:xfrm>
            <a:off x="2224148" y="2415236"/>
            <a:ext cx="3943350" cy="3212096"/>
            <a:chOff x="395348" y="1915522"/>
            <a:chExt cx="3943350" cy="3212096"/>
          </a:xfrm>
        </p:grpSpPr>
        <p:grpSp>
          <p:nvGrpSpPr>
            <p:cNvPr id="4" name="Group 3">
              <a:extLst>
                <a:ext uri="{FF2B5EF4-FFF2-40B4-BE49-F238E27FC236}">
                  <a16:creationId xmlns:a16="http://schemas.microsoft.com/office/drawing/2014/main" id="{A1068C07-FC49-4390-AE1D-3F12AD0EA5A3}"/>
                </a:ext>
              </a:extLst>
            </p:cNvPr>
            <p:cNvGrpSpPr/>
            <p:nvPr/>
          </p:nvGrpSpPr>
          <p:grpSpPr>
            <a:xfrm>
              <a:off x="395348" y="1915522"/>
              <a:ext cx="3943350" cy="2733675"/>
              <a:chOff x="395348" y="1915522"/>
              <a:chExt cx="3943350" cy="2733675"/>
            </a:xfrm>
          </p:grpSpPr>
          <p:pic>
            <p:nvPicPr>
              <p:cNvPr id="17" name="Picture 16">
                <a:extLst>
                  <a:ext uri="{FF2B5EF4-FFF2-40B4-BE49-F238E27FC236}">
                    <a16:creationId xmlns:a16="http://schemas.microsoft.com/office/drawing/2014/main" id="{F3628FD8-D133-43BE-B5FC-F6ADF046F5E5}"/>
                  </a:ext>
                </a:extLst>
              </p:cNvPr>
              <p:cNvPicPr>
                <a:picLocks noChangeAspect="1"/>
              </p:cNvPicPr>
              <p:nvPr/>
            </p:nvPicPr>
            <p:blipFill>
              <a:blip r:embed="rId3"/>
              <a:stretch>
                <a:fillRect/>
              </a:stretch>
            </p:blipFill>
            <p:spPr>
              <a:xfrm>
                <a:off x="395348" y="1915522"/>
                <a:ext cx="3943350" cy="2733675"/>
              </a:xfrm>
              <a:prstGeom prst="rect">
                <a:avLst/>
              </a:prstGeom>
            </p:spPr>
          </p:pic>
          <p:sp>
            <p:nvSpPr>
              <p:cNvPr id="18" name="TextBox 17">
                <a:extLst>
                  <a:ext uri="{FF2B5EF4-FFF2-40B4-BE49-F238E27FC236}">
                    <a16:creationId xmlns:a16="http://schemas.microsoft.com/office/drawing/2014/main" id="{00C4867E-E755-4C02-BD3A-EC261BCBE596}"/>
                  </a:ext>
                </a:extLst>
              </p:cNvPr>
              <p:cNvSpPr txBox="1"/>
              <p:nvPr/>
            </p:nvSpPr>
            <p:spPr>
              <a:xfrm>
                <a:off x="2186101" y="2915139"/>
                <a:ext cx="276038" cy="307777"/>
              </a:xfrm>
              <a:prstGeom prst="rect">
                <a:avLst/>
              </a:prstGeom>
              <a:noFill/>
            </p:spPr>
            <p:txBody>
              <a:bodyPr wrap="none" rtlCol="0">
                <a:spAutoFit/>
              </a:bodyPr>
              <a:lstStyle/>
              <a:p>
                <a:r>
                  <a:rPr lang="en-CA" sz="1400" b="1" dirty="0"/>
                  <a:t>1</a:t>
                </a:r>
              </a:p>
            </p:txBody>
          </p:sp>
          <p:sp>
            <p:nvSpPr>
              <p:cNvPr id="21" name="TextBox 20">
                <a:extLst>
                  <a:ext uri="{FF2B5EF4-FFF2-40B4-BE49-F238E27FC236}">
                    <a16:creationId xmlns:a16="http://schemas.microsoft.com/office/drawing/2014/main" id="{73358BC2-6ED0-4AFC-B23E-DDD730A36995}"/>
                  </a:ext>
                </a:extLst>
              </p:cNvPr>
              <p:cNvSpPr txBox="1"/>
              <p:nvPr/>
            </p:nvSpPr>
            <p:spPr>
              <a:xfrm>
                <a:off x="2195532" y="3358559"/>
                <a:ext cx="276038" cy="307777"/>
              </a:xfrm>
              <a:prstGeom prst="rect">
                <a:avLst/>
              </a:prstGeom>
              <a:noFill/>
            </p:spPr>
            <p:txBody>
              <a:bodyPr wrap="none" rtlCol="0">
                <a:spAutoFit/>
              </a:bodyPr>
              <a:lstStyle/>
              <a:p>
                <a:r>
                  <a:rPr lang="en-CA" sz="1400" b="1" dirty="0"/>
                  <a:t>2</a:t>
                </a:r>
              </a:p>
            </p:txBody>
          </p:sp>
          <p:sp>
            <p:nvSpPr>
              <p:cNvPr id="19" name="Oval 18">
                <a:extLst>
                  <a:ext uri="{FF2B5EF4-FFF2-40B4-BE49-F238E27FC236}">
                    <a16:creationId xmlns:a16="http://schemas.microsoft.com/office/drawing/2014/main" id="{8ABE3B1C-C923-49D6-9BB3-513A5459C4F1}"/>
                  </a:ext>
                </a:extLst>
              </p:cNvPr>
              <p:cNvSpPr/>
              <p:nvPr/>
            </p:nvSpPr>
            <p:spPr>
              <a:xfrm>
                <a:off x="709779" y="3049978"/>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9" name="TextBox 28">
              <a:extLst>
                <a:ext uri="{FF2B5EF4-FFF2-40B4-BE49-F238E27FC236}">
                  <a16:creationId xmlns:a16="http://schemas.microsoft.com/office/drawing/2014/main" id="{8335B4A3-D59D-49F8-8C9D-509FF6997F04}"/>
                </a:ext>
              </a:extLst>
            </p:cNvPr>
            <p:cNvSpPr txBox="1"/>
            <p:nvPr/>
          </p:nvSpPr>
          <p:spPr>
            <a:xfrm>
              <a:off x="1739434" y="4665953"/>
              <a:ext cx="1388052"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grpSp>
      <p:grpSp>
        <p:nvGrpSpPr>
          <p:cNvPr id="8" name="Group 7">
            <a:extLst>
              <a:ext uri="{FF2B5EF4-FFF2-40B4-BE49-F238E27FC236}">
                <a16:creationId xmlns:a16="http://schemas.microsoft.com/office/drawing/2014/main" id="{7EB45693-B0DD-4CE6-A674-147A176683D1}"/>
              </a:ext>
            </a:extLst>
          </p:cNvPr>
          <p:cNvGrpSpPr/>
          <p:nvPr/>
        </p:nvGrpSpPr>
        <p:grpSpPr>
          <a:xfrm>
            <a:off x="6157973" y="2420404"/>
            <a:ext cx="3962400" cy="3233193"/>
            <a:chOff x="4329173" y="1920690"/>
            <a:chExt cx="3962400" cy="3233193"/>
          </a:xfrm>
        </p:grpSpPr>
        <p:grpSp>
          <p:nvGrpSpPr>
            <p:cNvPr id="5" name="Group 4">
              <a:extLst>
                <a:ext uri="{FF2B5EF4-FFF2-40B4-BE49-F238E27FC236}">
                  <a16:creationId xmlns:a16="http://schemas.microsoft.com/office/drawing/2014/main" id="{65E1855E-A2E2-4575-8A49-52E41DE92A23}"/>
                </a:ext>
              </a:extLst>
            </p:cNvPr>
            <p:cNvGrpSpPr/>
            <p:nvPr/>
          </p:nvGrpSpPr>
          <p:grpSpPr>
            <a:xfrm>
              <a:off x="4329173" y="1920690"/>
              <a:ext cx="3962400" cy="2714625"/>
              <a:chOff x="4329173" y="1920690"/>
              <a:chExt cx="3962400" cy="2714625"/>
            </a:xfrm>
          </p:grpSpPr>
          <p:pic>
            <p:nvPicPr>
              <p:cNvPr id="12" name="Picture 11">
                <a:extLst>
                  <a:ext uri="{FF2B5EF4-FFF2-40B4-BE49-F238E27FC236}">
                    <a16:creationId xmlns:a16="http://schemas.microsoft.com/office/drawing/2014/main" id="{D0BDB86C-7B2C-4FB2-9751-C2623CE742A1}"/>
                  </a:ext>
                </a:extLst>
              </p:cNvPr>
              <p:cNvPicPr>
                <a:picLocks noChangeAspect="1"/>
              </p:cNvPicPr>
              <p:nvPr/>
            </p:nvPicPr>
            <p:blipFill>
              <a:blip r:embed="rId4"/>
              <a:stretch>
                <a:fillRect/>
              </a:stretch>
            </p:blipFill>
            <p:spPr>
              <a:xfrm>
                <a:off x="4329173" y="1920690"/>
                <a:ext cx="3962400" cy="2714625"/>
              </a:xfrm>
              <a:prstGeom prst="rect">
                <a:avLst/>
              </a:prstGeom>
            </p:spPr>
          </p:pic>
          <p:sp>
            <p:nvSpPr>
              <p:cNvPr id="13" name="Oval 12">
                <a:extLst>
                  <a:ext uri="{FF2B5EF4-FFF2-40B4-BE49-F238E27FC236}">
                    <a16:creationId xmlns:a16="http://schemas.microsoft.com/office/drawing/2014/main" id="{4D473F77-9B56-474E-AD47-B4FA15CF5603}"/>
                  </a:ext>
                </a:extLst>
              </p:cNvPr>
              <p:cNvSpPr/>
              <p:nvPr/>
            </p:nvSpPr>
            <p:spPr>
              <a:xfrm>
                <a:off x="4634280" y="3051175"/>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TextBox 29">
              <a:extLst>
                <a:ext uri="{FF2B5EF4-FFF2-40B4-BE49-F238E27FC236}">
                  <a16:creationId xmlns:a16="http://schemas.microsoft.com/office/drawing/2014/main" id="{9C9B2882-4D4C-4AE4-8E88-C55A7C08D009}"/>
                </a:ext>
              </a:extLst>
            </p:cNvPr>
            <p:cNvSpPr txBox="1"/>
            <p:nvPr/>
          </p:nvSpPr>
          <p:spPr>
            <a:xfrm>
              <a:off x="5324779" y="4692218"/>
              <a:ext cx="1984150" cy="461665"/>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sp>
        <p:nvSpPr>
          <p:cNvPr id="23" name="TextBox 22">
            <a:extLst>
              <a:ext uri="{FF2B5EF4-FFF2-40B4-BE49-F238E27FC236}">
                <a16:creationId xmlns:a16="http://schemas.microsoft.com/office/drawing/2014/main" id="{CD4D64E0-D51D-419D-A94A-9C8E4715E890}"/>
              </a:ext>
            </a:extLst>
          </p:cNvPr>
          <p:cNvSpPr txBox="1"/>
          <p:nvPr/>
        </p:nvSpPr>
        <p:spPr>
          <a:xfrm>
            <a:off x="299950" y="1385508"/>
            <a:ext cx="11449824"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12-shelter: </a:t>
            </a:r>
            <a:r>
              <a:rPr lang="en-US" sz="2800" dirty="0">
                <a:latin typeface="Helvetica" panose="020B0604020202020204" pitchFamily="34" charset="0"/>
                <a:cs typeface="Helvetica" panose="020B0604020202020204" pitchFamily="34" charset="0"/>
              </a:rPr>
              <a:t>Ample opportunity for female social avoidance strategies</a:t>
            </a:r>
            <a:endParaRPr lang="en-CA" sz="2800" dirty="0">
              <a:latin typeface="Helvetica" panose="020B0604020202020204" pitchFamily="34" charset="0"/>
              <a:cs typeface="Helvetica" panose="020B0604020202020204" pitchFamily="34" charset="0"/>
            </a:endParaRPr>
          </a:p>
        </p:txBody>
      </p:sp>
      <p:sp>
        <p:nvSpPr>
          <p:cNvPr id="20" name="Rectangle 19">
            <a:extLst>
              <a:ext uri="{FF2B5EF4-FFF2-40B4-BE49-F238E27FC236}">
                <a16:creationId xmlns:a16="http://schemas.microsoft.com/office/drawing/2014/main" id="{0BD93C37-ADDF-2E28-2179-B81B3EFEE12E}"/>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1870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B58A4D4-EA59-4319-B9C9-C203EF99E169}"/>
              </a:ext>
            </a:extLst>
          </p:cNvPr>
          <p:cNvGrpSpPr/>
          <p:nvPr/>
        </p:nvGrpSpPr>
        <p:grpSpPr>
          <a:xfrm>
            <a:off x="1629625" y="941260"/>
            <a:ext cx="8657376" cy="5389252"/>
            <a:chOff x="2265918" y="659071"/>
            <a:chExt cx="9095007" cy="6044601"/>
          </a:xfrm>
        </p:grpSpPr>
        <p:grpSp>
          <p:nvGrpSpPr>
            <p:cNvPr id="20" name="Group 19">
              <a:extLst>
                <a:ext uri="{FF2B5EF4-FFF2-40B4-BE49-F238E27FC236}">
                  <a16:creationId xmlns:a16="http://schemas.microsoft.com/office/drawing/2014/main" id="{9AEFAC9F-5B64-4D68-BD94-3BEF9C4D398F}"/>
                </a:ext>
              </a:extLst>
            </p:cNvPr>
            <p:cNvGrpSpPr/>
            <p:nvPr/>
          </p:nvGrpSpPr>
          <p:grpSpPr>
            <a:xfrm>
              <a:off x="2265918" y="659071"/>
              <a:ext cx="8914287" cy="6044601"/>
              <a:chOff x="281476" y="670588"/>
              <a:chExt cx="8914287" cy="6044601"/>
            </a:xfrm>
          </p:grpSpPr>
          <p:pic>
            <p:nvPicPr>
              <p:cNvPr id="9" name="Picture 8">
                <a:extLst>
                  <a:ext uri="{FF2B5EF4-FFF2-40B4-BE49-F238E27FC236}">
                    <a16:creationId xmlns:a16="http://schemas.microsoft.com/office/drawing/2014/main" id="{2AF1A0BD-8FBF-4849-A77B-2F3BC99348C4}"/>
                  </a:ext>
                </a:extLst>
              </p:cNvPr>
              <p:cNvPicPr>
                <a:picLocks noChangeAspect="1"/>
              </p:cNvPicPr>
              <p:nvPr/>
            </p:nvPicPr>
            <p:blipFill rotWithShape="1">
              <a:blip r:embed="rId3"/>
              <a:srcRect t="1369" b="1"/>
              <a:stretch/>
            </p:blipFill>
            <p:spPr>
              <a:xfrm>
                <a:off x="281476" y="3784260"/>
                <a:ext cx="2971429" cy="2930729"/>
              </a:xfrm>
              <a:prstGeom prst="rect">
                <a:avLst/>
              </a:prstGeom>
            </p:spPr>
          </p:pic>
          <p:pic>
            <p:nvPicPr>
              <p:cNvPr id="11" name="Picture 10">
                <a:extLst>
                  <a:ext uri="{FF2B5EF4-FFF2-40B4-BE49-F238E27FC236}">
                    <a16:creationId xmlns:a16="http://schemas.microsoft.com/office/drawing/2014/main" id="{A4998F80-278A-49A1-8CB5-E36A94654E4B}"/>
                  </a:ext>
                </a:extLst>
              </p:cNvPr>
              <p:cNvPicPr>
                <a:picLocks noChangeAspect="1"/>
              </p:cNvPicPr>
              <p:nvPr/>
            </p:nvPicPr>
            <p:blipFill rotWithShape="1">
              <a:blip r:embed="rId4"/>
              <a:srcRect t="1369" b="1"/>
              <a:stretch/>
            </p:blipFill>
            <p:spPr>
              <a:xfrm>
                <a:off x="281476" y="692762"/>
                <a:ext cx="2971429" cy="2930729"/>
              </a:xfrm>
              <a:prstGeom prst="rect">
                <a:avLst/>
              </a:prstGeom>
            </p:spPr>
          </p:pic>
          <p:pic>
            <p:nvPicPr>
              <p:cNvPr id="13" name="Picture 12">
                <a:extLst>
                  <a:ext uri="{FF2B5EF4-FFF2-40B4-BE49-F238E27FC236}">
                    <a16:creationId xmlns:a16="http://schemas.microsoft.com/office/drawing/2014/main" id="{4E0E3FE4-7A8E-4483-AA63-896E1A76570A}"/>
                  </a:ext>
                </a:extLst>
              </p:cNvPr>
              <p:cNvPicPr>
                <a:picLocks noChangeAspect="1"/>
              </p:cNvPicPr>
              <p:nvPr/>
            </p:nvPicPr>
            <p:blipFill rotWithShape="1">
              <a:blip r:embed="rId5"/>
              <a:srcRect t="1369" b="1"/>
              <a:stretch/>
            </p:blipFill>
            <p:spPr>
              <a:xfrm>
                <a:off x="3252905" y="3784260"/>
                <a:ext cx="2971429" cy="2930729"/>
              </a:xfrm>
              <a:prstGeom prst="rect">
                <a:avLst/>
              </a:prstGeom>
            </p:spPr>
          </p:pic>
          <p:pic>
            <p:nvPicPr>
              <p:cNvPr id="15" name="Picture 14">
                <a:extLst>
                  <a:ext uri="{FF2B5EF4-FFF2-40B4-BE49-F238E27FC236}">
                    <a16:creationId xmlns:a16="http://schemas.microsoft.com/office/drawing/2014/main" id="{49A414B0-E9C7-4C56-A7DC-61178799379F}"/>
                  </a:ext>
                </a:extLst>
              </p:cNvPr>
              <p:cNvPicPr>
                <a:picLocks noChangeAspect="1"/>
              </p:cNvPicPr>
              <p:nvPr/>
            </p:nvPicPr>
            <p:blipFill rotWithShape="1">
              <a:blip r:embed="rId6"/>
              <a:srcRect t="1697"/>
              <a:stretch/>
            </p:blipFill>
            <p:spPr>
              <a:xfrm>
                <a:off x="3252904" y="675452"/>
                <a:ext cx="2971429" cy="2921000"/>
              </a:xfrm>
              <a:prstGeom prst="rect">
                <a:avLst/>
              </a:prstGeom>
            </p:spPr>
          </p:pic>
          <p:pic>
            <p:nvPicPr>
              <p:cNvPr id="17" name="Picture 16">
                <a:extLst>
                  <a:ext uri="{FF2B5EF4-FFF2-40B4-BE49-F238E27FC236}">
                    <a16:creationId xmlns:a16="http://schemas.microsoft.com/office/drawing/2014/main" id="{9E4B2814-07FD-4230-8B31-F3D9666E343B}"/>
                  </a:ext>
                </a:extLst>
              </p:cNvPr>
              <p:cNvPicPr>
                <a:picLocks noChangeAspect="1"/>
              </p:cNvPicPr>
              <p:nvPr/>
            </p:nvPicPr>
            <p:blipFill rotWithShape="1">
              <a:blip r:embed="rId7"/>
              <a:srcRect t="1369" b="1"/>
              <a:stretch/>
            </p:blipFill>
            <p:spPr>
              <a:xfrm>
                <a:off x="6224334" y="670588"/>
                <a:ext cx="2971429" cy="2930729"/>
              </a:xfrm>
              <a:prstGeom prst="rect">
                <a:avLst/>
              </a:prstGeom>
            </p:spPr>
          </p:pic>
          <p:pic>
            <p:nvPicPr>
              <p:cNvPr id="19" name="Picture 18">
                <a:extLst>
                  <a:ext uri="{FF2B5EF4-FFF2-40B4-BE49-F238E27FC236}">
                    <a16:creationId xmlns:a16="http://schemas.microsoft.com/office/drawing/2014/main" id="{623650EF-6892-462E-AAC3-FEC6A9BF2E54}"/>
                  </a:ext>
                </a:extLst>
              </p:cNvPr>
              <p:cNvPicPr>
                <a:picLocks noChangeAspect="1"/>
              </p:cNvPicPr>
              <p:nvPr/>
            </p:nvPicPr>
            <p:blipFill rotWithShape="1">
              <a:blip r:embed="rId8"/>
              <a:srcRect t="1363"/>
              <a:stretch/>
            </p:blipFill>
            <p:spPr>
              <a:xfrm>
                <a:off x="6224334" y="3784260"/>
                <a:ext cx="2971429" cy="2930929"/>
              </a:xfrm>
              <a:prstGeom prst="rect">
                <a:avLst/>
              </a:prstGeom>
            </p:spPr>
          </p:pic>
        </p:grpSp>
        <p:sp>
          <p:nvSpPr>
            <p:cNvPr id="23" name="TextBox 22">
              <a:extLst>
                <a:ext uri="{FF2B5EF4-FFF2-40B4-BE49-F238E27FC236}">
                  <a16:creationId xmlns:a16="http://schemas.microsoft.com/office/drawing/2014/main" id="{B74CB6F0-92D0-436D-A018-DA7E759A307E}"/>
                </a:ext>
              </a:extLst>
            </p:cNvPr>
            <p:cNvSpPr txBox="1"/>
            <p:nvPr/>
          </p:nvSpPr>
          <p:spPr>
            <a:xfrm>
              <a:off x="4223801" y="2280034"/>
              <a:ext cx="772969" cy="307777"/>
            </a:xfrm>
            <a:prstGeom prst="rect">
              <a:avLst/>
            </a:prstGeom>
            <a:noFill/>
          </p:spPr>
          <p:txBody>
            <a:bodyPr wrap="none" rtlCol="0">
              <a:spAutoFit/>
            </a:bodyPr>
            <a:lstStyle/>
            <a:p>
              <a:r>
                <a:rPr lang="en-CA" sz="1400" b="1" dirty="0"/>
                <a:t>p = 0.28</a:t>
              </a:r>
            </a:p>
          </p:txBody>
        </p:sp>
        <p:sp>
          <p:nvSpPr>
            <p:cNvPr id="24" name="TextBox 23">
              <a:extLst>
                <a:ext uri="{FF2B5EF4-FFF2-40B4-BE49-F238E27FC236}">
                  <a16:creationId xmlns:a16="http://schemas.microsoft.com/office/drawing/2014/main" id="{78318613-0E76-4ABD-B529-BAE87288CAB1}"/>
                </a:ext>
              </a:extLst>
            </p:cNvPr>
            <p:cNvSpPr txBox="1"/>
            <p:nvPr/>
          </p:nvSpPr>
          <p:spPr>
            <a:xfrm>
              <a:off x="7435806" y="2280033"/>
              <a:ext cx="772969" cy="307777"/>
            </a:xfrm>
            <a:prstGeom prst="rect">
              <a:avLst/>
            </a:prstGeom>
            <a:noFill/>
          </p:spPr>
          <p:txBody>
            <a:bodyPr wrap="none" rtlCol="0">
              <a:spAutoFit/>
            </a:bodyPr>
            <a:lstStyle/>
            <a:p>
              <a:r>
                <a:rPr lang="en-CA" sz="1400" b="1" dirty="0"/>
                <a:t>p = 0.06</a:t>
              </a:r>
            </a:p>
          </p:txBody>
        </p:sp>
        <p:sp>
          <p:nvSpPr>
            <p:cNvPr id="25" name="TextBox 24">
              <a:extLst>
                <a:ext uri="{FF2B5EF4-FFF2-40B4-BE49-F238E27FC236}">
                  <a16:creationId xmlns:a16="http://schemas.microsoft.com/office/drawing/2014/main" id="{D37D9A8C-A213-4FB4-A9A3-DC267EBC6A06}"/>
                </a:ext>
              </a:extLst>
            </p:cNvPr>
            <p:cNvSpPr txBox="1"/>
            <p:nvPr/>
          </p:nvSpPr>
          <p:spPr>
            <a:xfrm>
              <a:off x="10407234" y="2280032"/>
              <a:ext cx="772969" cy="307777"/>
            </a:xfrm>
            <a:prstGeom prst="rect">
              <a:avLst/>
            </a:prstGeom>
            <a:noFill/>
          </p:spPr>
          <p:txBody>
            <a:bodyPr wrap="none" rtlCol="0">
              <a:spAutoFit/>
            </a:bodyPr>
            <a:lstStyle/>
            <a:p>
              <a:r>
                <a:rPr lang="en-CA" sz="1400" b="1" dirty="0"/>
                <a:t>p &lt; 0.05</a:t>
              </a:r>
            </a:p>
          </p:txBody>
        </p:sp>
        <p:sp>
          <p:nvSpPr>
            <p:cNvPr id="26" name="TextBox 25">
              <a:extLst>
                <a:ext uri="{FF2B5EF4-FFF2-40B4-BE49-F238E27FC236}">
                  <a16:creationId xmlns:a16="http://schemas.microsoft.com/office/drawing/2014/main" id="{6036F59F-0F46-409A-94C4-B46660A4ADAF}"/>
                </a:ext>
              </a:extLst>
            </p:cNvPr>
            <p:cNvSpPr txBox="1"/>
            <p:nvPr/>
          </p:nvSpPr>
          <p:spPr>
            <a:xfrm>
              <a:off x="4326290" y="5442472"/>
              <a:ext cx="772969" cy="307777"/>
            </a:xfrm>
            <a:prstGeom prst="rect">
              <a:avLst/>
            </a:prstGeom>
            <a:noFill/>
          </p:spPr>
          <p:txBody>
            <a:bodyPr wrap="none" rtlCol="0">
              <a:spAutoFit/>
            </a:bodyPr>
            <a:lstStyle/>
            <a:p>
              <a:r>
                <a:rPr lang="en-CA" sz="1400" b="1" dirty="0"/>
                <a:t>p = 0.73</a:t>
              </a:r>
            </a:p>
          </p:txBody>
        </p:sp>
        <p:sp>
          <p:nvSpPr>
            <p:cNvPr id="27" name="TextBox 26">
              <a:extLst>
                <a:ext uri="{FF2B5EF4-FFF2-40B4-BE49-F238E27FC236}">
                  <a16:creationId xmlns:a16="http://schemas.microsoft.com/office/drawing/2014/main" id="{08663BD6-1156-4CEB-B593-533E479D37E9}"/>
                </a:ext>
              </a:extLst>
            </p:cNvPr>
            <p:cNvSpPr txBox="1"/>
            <p:nvPr/>
          </p:nvSpPr>
          <p:spPr>
            <a:xfrm>
              <a:off x="7512260" y="5442471"/>
              <a:ext cx="772969" cy="307777"/>
            </a:xfrm>
            <a:prstGeom prst="rect">
              <a:avLst/>
            </a:prstGeom>
            <a:noFill/>
          </p:spPr>
          <p:txBody>
            <a:bodyPr wrap="none" rtlCol="0">
              <a:spAutoFit/>
            </a:bodyPr>
            <a:lstStyle/>
            <a:p>
              <a:r>
                <a:rPr lang="en-CA" sz="1400" b="1" dirty="0"/>
                <a:t>p = 0.38</a:t>
              </a:r>
            </a:p>
          </p:txBody>
        </p:sp>
        <p:sp>
          <p:nvSpPr>
            <p:cNvPr id="28" name="TextBox 27">
              <a:extLst>
                <a:ext uri="{FF2B5EF4-FFF2-40B4-BE49-F238E27FC236}">
                  <a16:creationId xmlns:a16="http://schemas.microsoft.com/office/drawing/2014/main" id="{D3F30120-1AB2-4537-94E8-94CD8E654061}"/>
                </a:ext>
              </a:extLst>
            </p:cNvPr>
            <p:cNvSpPr txBox="1"/>
            <p:nvPr/>
          </p:nvSpPr>
          <p:spPr>
            <a:xfrm>
              <a:off x="10587956" y="5442470"/>
              <a:ext cx="772969" cy="307777"/>
            </a:xfrm>
            <a:prstGeom prst="rect">
              <a:avLst/>
            </a:prstGeom>
            <a:noFill/>
          </p:spPr>
          <p:txBody>
            <a:bodyPr wrap="none" rtlCol="0">
              <a:spAutoFit/>
            </a:bodyPr>
            <a:lstStyle/>
            <a:p>
              <a:r>
                <a:rPr lang="en-CA" sz="1400" b="1" dirty="0"/>
                <a:t>p = 0.89</a:t>
              </a:r>
            </a:p>
          </p:txBody>
        </p:sp>
      </p:grpSp>
      <p:sp>
        <p:nvSpPr>
          <p:cNvPr id="18" name="Title 1">
            <a:extLst>
              <a:ext uri="{FF2B5EF4-FFF2-40B4-BE49-F238E27FC236}">
                <a16:creationId xmlns:a16="http://schemas.microsoft.com/office/drawing/2014/main" id="{4E8EBA7F-475D-07E9-3130-FFE2C09FB1A6}"/>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Aggregations were not assorted by sex</a:t>
            </a:r>
          </a:p>
        </p:txBody>
      </p:sp>
      <p:sp>
        <p:nvSpPr>
          <p:cNvPr id="21" name="Rectangle 20">
            <a:extLst>
              <a:ext uri="{FF2B5EF4-FFF2-40B4-BE49-F238E27FC236}">
                <a16:creationId xmlns:a16="http://schemas.microsoft.com/office/drawing/2014/main" id="{966FA5AC-7CD2-160D-0B54-9421C7764B9B}"/>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3404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55B9E-BBD8-4BB8-9D2C-3F13C867FB36}"/>
              </a:ext>
            </a:extLst>
          </p:cNvPr>
          <p:cNvSpPr/>
          <p:nvPr/>
        </p:nvSpPr>
        <p:spPr>
          <a:xfrm>
            <a:off x="214827" y="277587"/>
            <a:ext cx="11762345" cy="646331"/>
          </a:xfrm>
          <a:prstGeom prst="rect">
            <a:avLst/>
          </a:prstGeom>
          <a:noFill/>
        </p:spPr>
        <p:txBody>
          <a:bodyPr wrap="square" lIns="91440" tIns="45720" rIns="91440" bIns="45720">
            <a:spAutoFit/>
          </a:bodyPr>
          <a:lstStyle/>
          <a:p>
            <a:r>
              <a:rPr lang="en-US" sz="3600" dirty="0">
                <a:ln w="0"/>
                <a:latin typeface="Helvetica" panose="020B0604020202020204" pitchFamily="34" charset="0"/>
                <a:cs typeface="Helvetica" panose="020B0604020202020204" pitchFamily="34" charset="0"/>
              </a:rPr>
              <a:t>Social avoidance summary</a:t>
            </a:r>
            <a:endParaRPr lang="en-US" sz="3600" cap="none" spc="0" dirty="0">
              <a:ln w="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99FC52F6-1938-470A-B1A7-118854CE36EE}"/>
              </a:ext>
            </a:extLst>
          </p:cNvPr>
          <p:cNvSpPr txBox="1"/>
          <p:nvPr/>
        </p:nvSpPr>
        <p:spPr>
          <a:xfrm>
            <a:off x="285749" y="1692902"/>
            <a:ext cx="11691423" cy="1415772"/>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larger groups, females are incapable of evading males through:</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Weaker/less social connections</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Aggregating with same-sex individuals</a:t>
            </a:r>
            <a:r>
              <a:rPr lang="en-CA" sz="2900" dirty="0">
                <a:latin typeface="Helvetica" panose="020B0604020202020204" pitchFamily="34" charset="0"/>
                <a:cs typeface="Helvetica" panose="020B0604020202020204" pitchFamily="34" charset="0"/>
              </a:rPr>
              <a:t>				</a:t>
            </a:r>
          </a:p>
        </p:txBody>
      </p:sp>
      <p:sp>
        <p:nvSpPr>
          <p:cNvPr id="7" name="TextBox 6">
            <a:extLst>
              <a:ext uri="{FF2B5EF4-FFF2-40B4-BE49-F238E27FC236}">
                <a16:creationId xmlns:a16="http://schemas.microsoft.com/office/drawing/2014/main" id="{05B4F197-3432-2F33-E3BC-CEEEB2F00897}"/>
              </a:ext>
            </a:extLst>
          </p:cNvPr>
          <p:cNvSpPr txBox="1"/>
          <p:nvPr/>
        </p:nvSpPr>
        <p:spPr>
          <a:xfrm>
            <a:off x="285749" y="1039105"/>
            <a:ext cx="10476035"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9" name="TextBox 8">
            <a:extLst>
              <a:ext uri="{FF2B5EF4-FFF2-40B4-BE49-F238E27FC236}">
                <a16:creationId xmlns:a16="http://schemas.microsoft.com/office/drawing/2014/main" id="{08621FE5-97FD-9A3C-21B6-1E5734802710}"/>
              </a:ext>
            </a:extLst>
          </p:cNvPr>
          <p:cNvSpPr txBox="1"/>
          <p:nvPr/>
        </p:nvSpPr>
        <p:spPr>
          <a:xfrm>
            <a:off x="285749" y="3159695"/>
            <a:ext cx="6224381"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Sexual conflict over social situations</a:t>
            </a:r>
          </a:p>
        </p:txBody>
      </p:sp>
      <p:pic>
        <p:nvPicPr>
          <p:cNvPr id="10" name="Picture 2">
            <a:extLst>
              <a:ext uri="{FF2B5EF4-FFF2-40B4-BE49-F238E27FC236}">
                <a16:creationId xmlns:a16="http://schemas.microsoft.com/office/drawing/2014/main" id="{C66206FE-7BC0-67E7-DDF3-0B1E93C90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7577334" y="3945167"/>
            <a:ext cx="4399838" cy="26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451F19-9F15-47A1-B345-C8F0C9B5DA23}"/>
              </a:ext>
            </a:extLst>
          </p:cNvPr>
          <p:cNvSpPr/>
          <p:nvPr/>
        </p:nvSpPr>
        <p:spPr>
          <a:xfrm>
            <a:off x="639392" y="896966"/>
            <a:ext cx="11255224" cy="2246769"/>
          </a:xfrm>
          <a:prstGeom prst="rect">
            <a:avLst/>
          </a:prstGeom>
        </p:spPr>
        <p:txBody>
          <a:bodyPr wrap="square">
            <a:spAutoFit/>
          </a:bodyPr>
          <a:lstStyle/>
          <a:p>
            <a:pPr marL="571500" indent="-571500">
              <a:spcAft>
                <a:spcPts val="600"/>
              </a:spcAft>
              <a:buFont typeface="Arial" panose="020B0604020202020204" pitchFamily="34" charset="0"/>
              <a:buChar char="•"/>
            </a:pPr>
            <a:r>
              <a:rPr lang="en-CA" sz="2400" dirty="0">
                <a:latin typeface="Helvetica" panose="020B0604020202020204" pitchFamily="34" charset="0"/>
                <a:cs typeface="Helvetica" panose="020B0604020202020204" pitchFamily="34" charset="0"/>
              </a:rPr>
              <a:t>Bio 708 (</a:t>
            </a:r>
            <a:r>
              <a:rPr lang="en-US" sz="2400" i="0" dirty="0">
                <a:effectLst/>
                <a:latin typeface="Helvetica" panose="020B0604020202020204" pitchFamily="34" charset="0"/>
                <a:cs typeface="Helvetica" panose="020B0604020202020204" pitchFamily="34" charset="0"/>
              </a:rPr>
              <a:t>Quantitative Methods in Ecology and Evolution) – A+</a:t>
            </a:r>
            <a:endParaRPr lang="en-CA" sz="2400" dirty="0">
              <a:latin typeface="Helvetica" panose="020B0604020202020204" pitchFamily="34" charset="0"/>
              <a:cs typeface="Helvetica" panose="020B0604020202020204" pitchFamily="34" charset="0"/>
            </a:endParaRPr>
          </a:p>
          <a:p>
            <a:pPr marL="571500" indent="-571500">
              <a:spcAft>
                <a:spcPts val="600"/>
              </a:spcAft>
              <a:buFont typeface="Arial" panose="020B0604020202020204" pitchFamily="34" charset="0"/>
              <a:buChar char="•"/>
            </a:pPr>
            <a:r>
              <a:rPr lang="en-CA" sz="2400" dirty="0">
                <a:latin typeface="Helvetica" panose="020B0604020202020204" pitchFamily="34" charset="0"/>
                <a:cs typeface="Helvetica" panose="020B0604020202020204" pitchFamily="34" charset="0"/>
              </a:rPr>
              <a:t>Psych 710 (Statistical &amp; Research Design) – A+</a:t>
            </a:r>
          </a:p>
          <a:p>
            <a:pPr marL="571500" indent="-571500">
              <a:spcAft>
                <a:spcPts val="600"/>
              </a:spcAft>
              <a:buFont typeface="Arial" panose="020B0604020202020204" pitchFamily="34" charset="0"/>
              <a:buChar char="•"/>
            </a:pPr>
            <a:r>
              <a:rPr lang="en-CA" sz="2400" dirty="0">
                <a:latin typeface="Helvetica" panose="020B0604020202020204" pitchFamily="34" charset="0"/>
                <a:cs typeface="Helvetica" panose="020B0604020202020204" pitchFamily="34" charset="0"/>
              </a:rPr>
              <a:t>Psych 720 (Contemporary Problems) – A+ </a:t>
            </a:r>
          </a:p>
          <a:p>
            <a:pPr marL="571500" indent="-571500">
              <a:spcAft>
                <a:spcPts val="600"/>
              </a:spcAft>
              <a:buFont typeface="Arial" panose="020B0604020202020204" pitchFamily="34" charset="0"/>
              <a:buChar char="•"/>
            </a:pPr>
            <a:r>
              <a:rPr lang="en-CA" sz="2400" dirty="0">
                <a:latin typeface="Helvetica" panose="020B0604020202020204" pitchFamily="34" charset="0"/>
                <a:cs typeface="Helvetica" panose="020B0604020202020204" pitchFamily="34" charset="0"/>
              </a:rPr>
              <a:t>Psych 741 (Advanced Topics in PNB I) - A</a:t>
            </a:r>
          </a:p>
          <a:p>
            <a:pPr marL="571500" indent="-571500">
              <a:spcAft>
                <a:spcPts val="600"/>
              </a:spcAft>
              <a:buFont typeface="Arial" panose="020B0604020202020204" pitchFamily="34" charset="0"/>
              <a:buChar char="•"/>
            </a:pPr>
            <a:r>
              <a:rPr lang="en-US" sz="2400" dirty="0">
                <a:latin typeface="Helvetica" panose="020B0604020202020204" pitchFamily="34" charset="0"/>
                <a:cs typeface="Helvetica" panose="020B0604020202020204" pitchFamily="34" charset="0"/>
              </a:rPr>
              <a:t>SGS 101 &amp; 102 (Research, Ethics and AODA Training)- Passed</a:t>
            </a:r>
            <a:endParaRPr lang="en-CA" sz="2400" dirty="0">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F9B01703-EB9B-4D3E-BFFD-B19BD8DFED56}"/>
              </a:ext>
            </a:extLst>
          </p:cNvPr>
          <p:cNvSpPr/>
          <p:nvPr/>
        </p:nvSpPr>
        <p:spPr>
          <a:xfrm>
            <a:off x="297384" y="250635"/>
            <a:ext cx="5676696" cy="646331"/>
          </a:xfrm>
          <a:prstGeom prst="rect">
            <a:avLst/>
          </a:prstGeom>
          <a:noFill/>
        </p:spPr>
        <p:txBody>
          <a:bodyPr wrap="square" lIns="91440" tIns="45720" rIns="91440" bIns="45720">
            <a:spAutoFit/>
          </a:bodyPr>
          <a:lstStyle/>
          <a:p>
            <a:r>
              <a:rPr lang="en-US" sz="3600" b="1" dirty="0">
                <a:ln w="0"/>
                <a:latin typeface="Helvetica" panose="020B0604020202020204" pitchFamily="34" charset="0"/>
                <a:cs typeface="Helvetica" panose="020B0604020202020204" pitchFamily="34" charset="0"/>
              </a:rPr>
              <a:t>Course completed</a:t>
            </a:r>
            <a:endParaRPr lang="en-US" sz="3600" b="1" cap="none" spc="0" dirty="0">
              <a:ln w="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85F8F4EE-361F-4235-A599-5F9A15FDD147}"/>
              </a:ext>
            </a:extLst>
          </p:cNvPr>
          <p:cNvSpPr/>
          <p:nvPr/>
        </p:nvSpPr>
        <p:spPr>
          <a:xfrm>
            <a:off x="297384" y="3269578"/>
            <a:ext cx="5676696" cy="646331"/>
          </a:xfrm>
          <a:prstGeom prst="rect">
            <a:avLst/>
          </a:prstGeom>
          <a:noFill/>
        </p:spPr>
        <p:txBody>
          <a:bodyPr wrap="square" lIns="91440" tIns="45720" rIns="91440" bIns="45720">
            <a:spAutoFit/>
          </a:bodyPr>
          <a:lstStyle/>
          <a:p>
            <a:r>
              <a:rPr lang="en-US" sz="3600" b="1" dirty="0">
                <a:ln w="0"/>
                <a:latin typeface="Helvetica" panose="020B0604020202020204" pitchFamily="34" charset="0"/>
                <a:cs typeface="Helvetica" panose="020B0604020202020204" pitchFamily="34" charset="0"/>
              </a:rPr>
              <a:t>To be completed…</a:t>
            </a:r>
            <a:endParaRPr lang="en-US" sz="3600" b="1" cap="none" spc="0" dirty="0">
              <a:ln w="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4A26FAE1-0319-41BF-9EDD-A0A2AFA412F0}"/>
              </a:ext>
            </a:extLst>
          </p:cNvPr>
          <p:cNvSpPr/>
          <p:nvPr/>
        </p:nvSpPr>
        <p:spPr>
          <a:xfrm>
            <a:off x="590310" y="3915909"/>
            <a:ext cx="11255224" cy="1308050"/>
          </a:xfrm>
          <a:prstGeom prst="rect">
            <a:avLst/>
          </a:prstGeom>
        </p:spPr>
        <p:txBody>
          <a:bodyPr wrap="square">
            <a:spAutoFit/>
          </a:bodyPr>
          <a:lstStyle/>
          <a:p>
            <a:pPr marL="571500" indent="-571500">
              <a:buFont typeface="Arial" panose="020B0604020202020204" pitchFamily="34" charset="0"/>
              <a:buChar char="•"/>
            </a:pPr>
            <a:r>
              <a:rPr lang="en-CA" sz="2400" dirty="0">
                <a:latin typeface="Helvetica" panose="020B0604020202020204" pitchFamily="34" charset="0"/>
                <a:cs typeface="Helvetica" panose="020B0604020202020204" pitchFamily="34" charset="0"/>
              </a:rPr>
              <a:t>Two independent study modules </a:t>
            </a:r>
            <a:br>
              <a:rPr lang="en-CA" sz="2400" dirty="0">
                <a:latin typeface="Helvetica" panose="020B0604020202020204" pitchFamily="34" charset="0"/>
                <a:cs typeface="Helvetica" panose="020B0604020202020204" pitchFamily="34" charset="0"/>
              </a:rPr>
            </a:br>
            <a:r>
              <a:rPr lang="en-US" sz="2400" b="0" i="0" dirty="0">
                <a:solidFill>
                  <a:srgbClr val="202122"/>
                </a:solidFill>
                <a:effectLst/>
                <a:latin typeface="Helvetica" panose="020B0604020202020204" pitchFamily="34" charset="0"/>
                <a:cs typeface="Helvetica" panose="020B0604020202020204" pitchFamily="34" charset="0"/>
              </a:rPr>
              <a:t>(quarter courses = 6-7 weeks = 1.5 units each)</a:t>
            </a:r>
          </a:p>
          <a:p>
            <a:endParaRPr lang="en-US" sz="700" b="0" i="0" dirty="0">
              <a:solidFill>
                <a:srgbClr val="202122"/>
              </a:solidFill>
              <a:effectLst/>
              <a:latin typeface="Helvetica" panose="020B0604020202020204" pitchFamily="34" charset="0"/>
              <a:cs typeface="Helvetica" panose="020B0604020202020204" pitchFamily="34" charset="0"/>
            </a:endParaRPr>
          </a:p>
          <a:p>
            <a:pPr marL="571500" indent="-571500">
              <a:buFont typeface="Arial" panose="020B0604020202020204" pitchFamily="34" charset="0"/>
              <a:buChar char="•"/>
            </a:pPr>
            <a:r>
              <a:rPr lang="en-US" sz="2400" dirty="0">
                <a:solidFill>
                  <a:srgbClr val="202122"/>
                </a:solidFill>
                <a:latin typeface="Helvetica" panose="020B0604020202020204" pitchFamily="34" charset="0"/>
                <a:cs typeface="Helvetica" panose="020B0604020202020204" pitchFamily="34" charset="0"/>
              </a:rPr>
              <a:t>Comprehensive exam</a:t>
            </a:r>
            <a:r>
              <a:rPr lang="en-CA" sz="2400" dirty="0">
                <a:latin typeface="Helvetica" panose="020B0604020202020204" pitchFamily="34" charset="0"/>
                <a:cs typeface="Helvetica" panose="020B0604020202020204" pitchFamily="34" charset="0"/>
              </a:rPr>
              <a:t> (complete by April 30</a:t>
            </a:r>
            <a:r>
              <a:rPr lang="en-CA" sz="2400" baseline="30000" dirty="0">
                <a:latin typeface="Helvetica" panose="020B0604020202020204" pitchFamily="34" charset="0"/>
                <a:cs typeface="Helvetica" panose="020B0604020202020204" pitchFamily="34" charset="0"/>
              </a:rPr>
              <a:t>th</a:t>
            </a:r>
            <a:r>
              <a:rPr lang="en-CA" sz="2400" dirty="0">
                <a:latin typeface="Helvetica" panose="020B0604020202020204" pitchFamily="34" charset="0"/>
                <a:cs typeface="Helvetica" panose="020B0604020202020204" pitchFamily="34" charset="0"/>
              </a:rPr>
              <a:t>, 2023)</a:t>
            </a:r>
          </a:p>
        </p:txBody>
      </p:sp>
    </p:spTree>
    <p:extLst>
      <p:ext uri="{BB962C8B-B14F-4D97-AF65-F5344CB8AC3E}">
        <p14:creationId xmlns:p14="http://schemas.microsoft.com/office/powerpoint/2010/main" val="373673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4D24B9-9CFF-4827-AA75-3B962CE5E0CB}"/>
              </a:ext>
            </a:extLst>
          </p:cNvPr>
          <p:cNvSpPr/>
          <p:nvPr/>
        </p:nvSpPr>
        <p:spPr>
          <a:xfrm>
            <a:off x="297384" y="265114"/>
            <a:ext cx="5676696" cy="646331"/>
          </a:xfrm>
          <a:prstGeom prst="rect">
            <a:avLst/>
          </a:prstGeom>
          <a:noFill/>
        </p:spPr>
        <p:txBody>
          <a:bodyPr wrap="square" lIns="91440" tIns="45720" rIns="91440" bIns="45720">
            <a:spAutoFit/>
          </a:bodyPr>
          <a:lstStyle/>
          <a:p>
            <a:r>
              <a:rPr lang="en-US" sz="3600" b="1" dirty="0">
                <a:ln w="0"/>
                <a:latin typeface="Helvetica" panose="020B0604020202020204" pitchFamily="34" charset="0"/>
                <a:cs typeface="Helvetica" panose="020B0604020202020204" pitchFamily="34" charset="0"/>
              </a:rPr>
              <a:t>2022 Presentations</a:t>
            </a:r>
            <a:endParaRPr lang="en-US" sz="3600" b="1" cap="none" spc="0" dirty="0">
              <a:ln w="0"/>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A6BF36F6-C839-B7B4-83D5-D6726065590A}"/>
              </a:ext>
            </a:extLst>
          </p:cNvPr>
          <p:cNvSpPr txBox="1"/>
          <p:nvPr/>
        </p:nvSpPr>
        <p:spPr>
          <a:xfrm>
            <a:off x="448412" y="973000"/>
            <a:ext cx="11295176" cy="1428468"/>
          </a:xfrm>
          <a:prstGeom prst="rect">
            <a:avLst/>
          </a:prstGeom>
          <a:noFill/>
        </p:spPr>
        <p:txBody>
          <a:bodyPr wrap="square">
            <a:spAutoFit/>
          </a:bodyPr>
          <a:lstStyle/>
          <a:p>
            <a:pPr>
              <a:lnSpc>
                <a:spcPct val="107000"/>
              </a:lnSpc>
              <a:spcAft>
                <a:spcPts val="800"/>
              </a:spcAft>
            </a:pPr>
            <a:r>
              <a:rPr lang="en-CA" sz="2400" b="1"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PNB Graduate Research Day - </a:t>
            </a:r>
            <a:r>
              <a:rPr lang="en-CA" sz="2400"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2</a:t>
            </a:r>
            <a:r>
              <a:rPr lang="en-CA" sz="2400" baseline="30000"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nd</a:t>
            </a:r>
            <a:r>
              <a:rPr lang="en-CA" sz="2400"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 Best talk</a:t>
            </a:r>
            <a:endParaRPr lang="en-CA" sz="2400" b="1" dirty="0">
              <a:solidFill>
                <a:srgbClr val="000000"/>
              </a:solidFill>
              <a:latin typeface="Helvetica" panose="020B0604020202020204" pitchFamily="34" charset="0"/>
              <a:ea typeface="Century Gothic" panose="020B0502020202020204" pitchFamily="34" charset="0"/>
              <a:cs typeface="Helvetica" panose="020B0604020202020204" pitchFamily="34" charset="0"/>
            </a:endParaRPr>
          </a:p>
          <a:p>
            <a:pPr>
              <a:spcAft>
                <a:spcPts val="800"/>
              </a:spcAft>
            </a:pPr>
            <a:r>
              <a:rPr lang="en-CA" sz="2400" b="1"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Ontario Ecology, Ethology, and Evolution Colloquium - </a:t>
            </a:r>
            <a:r>
              <a:rPr lang="en-CA" sz="2400"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Best talk in Etholog</a:t>
            </a:r>
            <a:r>
              <a:rPr lang="en-CA" sz="2400" dirty="0">
                <a:solidFill>
                  <a:srgbClr val="000000"/>
                </a:solidFill>
                <a:latin typeface="Helvetica" panose="020B0604020202020204" pitchFamily="34" charset="0"/>
                <a:ea typeface="Century Gothic" panose="020B0502020202020204" pitchFamily="34" charset="0"/>
                <a:cs typeface="Helvetica" panose="020B0604020202020204" pitchFamily="34" charset="0"/>
              </a:rPr>
              <a:t>y</a:t>
            </a:r>
            <a:endParaRPr lang="en-CA" sz="2400" b="1"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endParaRPr>
          </a:p>
          <a:p>
            <a:pPr>
              <a:lnSpc>
                <a:spcPct val="107000"/>
              </a:lnSpc>
              <a:spcAft>
                <a:spcPts val="800"/>
              </a:spcAft>
            </a:pPr>
            <a:r>
              <a:rPr lang="en-CA" sz="2400" b="1" dirty="0">
                <a:solidFill>
                  <a:srgbClr val="000000"/>
                </a:solidFill>
                <a:effectLst/>
                <a:latin typeface="Helvetica" panose="020B0604020202020204" pitchFamily="34" charset="0"/>
                <a:ea typeface="Century Gothic" panose="020B0502020202020204" pitchFamily="34" charset="0"/>
                <a:cs typeface="Helvetica" panose="020B0604020202020204" pitchFamily="34" charset="0"/>
              </a:rPr>
              <a:t>Animal Behaviour Society Annual Meeting</a:t>
            </a:r>
            <a:endParaRPr lang="en-CA" sz="2400" dirty="0">
              <a:effectLst/>
              <a:latin typeface="Helvetica" panose="020B0604020202020204" pitchFamily="34" charset="0"/>
              <a:ea typeface="Calibri" panose="020F0502020204030204" pitchFamily="34" charset="0"/>
              <a:cs typeface="Helvetica" panose="020B0604020202020204" pitchFamily="34" charset="0"/>
            </a:endParaRPr>
          </a:p>
        </p:txBody>
      </p:sp>
    </p:spTree>
    <p:extLst>
      <p:ext uri="{BB962C8B-B14F-4D97-AF65-F5344CB8AC3E}">
        <p14:creationId xmlns:p14="http://schemas.microsoft.com/office/powerpoint/2010/main" val="272487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pic>
        <p:nvPicPr>
          <p:cNvPr id="8" name="Picture 8" descr="Image result for mcmaster university logo">
            <a:extLst>
              <a:ext uri="{FF2B5EF4-FFF2-40B4-BE49-F238E27FC236}">
                <a16:creationId xmlns:a16="http://schemas.microsoft.com/office/drawing/2014/main" id="{A6E5C014-03F4-8089-F7A3-D04EC1FAA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434" y="115029"/>
            <a:ext cx="2482626" cy="143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4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B90892-DD25-024D-A878-32622481F766}"/>
              </a:ext>
            </a:extLst>
          </p:cNvPr>
          <p:cNvSpPr txBox="1"/>
          <p:nvPr/>
        </p:nvSpPr>
        <p:spPr>
          <a:xfrm>
            <a:off x="218310" y="180006"/>
            <a:ext cx="6097190" cy="584775"/>
          </a:xfrm>
          <a:prstGeom prst="rect">
            <a:avLst/>
          </a:prstGeom>
          <a:noFill/>
        </p:spPr>
        <p:txBody>
          <a:bodyPr wrap="square">
            <a:spAutoFit/>
          </a:bodyPr>
          <a:lstStyle/>
          <a:p>
            <a:r>
              <a:rPr lang="en-US" sz="3200" cap="none" spc="0" dirty="0">
                <a:ln w="0"/>
                <a:latin typeface="Helvetica" panose="020B0604020202020204" pitchFamily="34" charset="0"/>
                <a:cs typeface="Helvetica" panose="020B0604020202020204" pitchFamily="34" charset="0"/>
              </a:rPr>
              <a:t>Overview</a:t>
            </a:r>
            <a:endParaRPr lang="en-CA" sz="3200" dirty="0"/>
          </a:p>
        </p:txBody>
      </p:sp>
      <p:sp>
        <p:nvSpPr>
          <p:cNvPr id="4" name="TextBox 3">
            <a:extLst>
              <a:ext uri="{FF2B5EF4-FFF2-40B4-BE49-F238E27FC236}">
                <a16:creationId xmlns:a16="http://schemas.microsoft.com/office/drawing/2014/main" id="{FDAE7CC6-A7ED-7FB6-0187-D868DAA07A79}"/>
              </a:ext>
            </a:extLst>
          </p:cNvPr>
          <p:cNvSpPr txBox="1"/>
          <p:nvPr/>
        </p:nvSpPr>
        <p:spPr>
          <a:xfrm>
            <a:off x="368211" y="2770165"/>
            <a:ext cx="11632465"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5. Ongoing experiments</a:t>
            </a:r>
          </a:p>
        </p:txBody>
      </p:sp>
      <p:sp>
        <p:nvSpPr>
          <p:cNvPr id="5" name="TextBox 4">
            <a:extLst>
              <a:ext uri="{FF2B5EF4-FFF2-40B4-BE49-F238E27FC236}">
                <a16:creationId xmlns:a16="http://schemas.microsoft.com/office/drawing/2014/main" id="{B8A3D237-0F4D-F556-407F-AA137F254155}"/>
              </a:ext>
            </a:extLst>
          </p:cNvPr>
          <p:cNvSpPr txBox="1"/>
          <p:nvPr/>
        </p:nvSpPr>
        <p:spPr>
          <a:xfrm>
            <a:off x="368211" y="764781"/>
            <a:ext cx="6094562"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1. Background and rationale</a:t>
            </a:r>
            <a:endParaRPr lang="en-CA" sz="2800" dirty="0">
              <a:solidFill>
                <a:schemeClr val="bg1">
                  <a:lumMod val="75000"/>
                </a:schemeClr>
              </a:solidFill>
            </a:endParaRPr>
          </a:p>
        </p:txBody>
      </p:sp>
      <p:sp>
        <p:nvSpPr>
          <p:cNvPr id="7" name="TextBox 6">
            <a:extLst>
              <a:ext uri="{FF2B5EF4-FFF2-40B4-BE49-F238E27FC236}">
                <a16:creationId xmlns:a16="http://schemas.microsoft.com/office/drawing/2014/main" id="{EBFAA754-3381-A764-62B9-8A19255688BC}"/>
              </a:ext>
            </a:extLst>
          </p:cNvPr>
          <p:cNvSpPr txBox="1"/>
          <p:nvPr/>
        </p:nvSpPr>
        <p:spPr>
          <a:xfrm>
            <a:off x="368211" y="1301261"/>
            <a:ext cx="735902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2. </a:t>
            </a:r>
            <a:r>
              <a:rPr lang="en-US" sz="2800" dirty="0">
                <a:ln w="0"/>
                <a:solidFill>
                  <a:schemeClr val="bg1">
                    <a:lumMod val="75000"/>
                  </a:schemeClr>
                </a:solidFill>
                <a:latin typeface="Helvetica" panose="020B0604020202020204" pitchFamily="34" charset="0"/>
                <a:cs typeface="Helvetica" panose="020B0604020202020204" pitchFamily="34" charset="0"/>
              </a:rPr>
              <a:t>S</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ocial consequences of sexual conflict</a:t>
            </a:r>
            <a:endParaRPr lang="en-CA" sz="2800" dirty="0">
              <a:solidFill>
                <a:schemeClr val="bg1">
                  <a:lumMod val="75000"/>
                </a:schemeClr>
              </a:solidFill>
            </a:endParaRPr>
          </a:p>
        </p:txBody>
      </p:sp>
      <p:sp>
        <p:nvSpPr>
          <p:cNvPr id="9" name="TextBox 8">
            <a:extLst>
              <a:ext uri="{FF2B5EF4-FFF2-40B4-BE49-F238E27FC236}">
                <a16:creationId xmlns:a16="http://schemas.microsoft.com/office/drawing/2014/main" id="{7127D03A-45BC-D798-23AE-A1BA5C2FD5C4}"/>
              </a:ext>
            </a:extLst>
          </p:cNvPr>
          <p:cNvSpPr txBox="1"/>
          <p:nvPr/>
        </p:nvSpPr>
        <p:spPr>
          <a:xfrm>
            <a:off x="368211" y="1838056"/>
            <a:ext cx="623689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3. Sexual networks of bed bugs</a:t>
            </a:r>
            <a:endParaRPr lang="en-CA" sz="2800" dirty="0">
              <a:solidFill>
                <a:schemeClr val="bg1">
                  <a:lumMod val="75000"/>
                </a:schemeClr>
              </a:solidFill>
            </a:endParaRPr>
          </a:p>
        </p:txBody>
      </p:sp>
      <p:sp>
        <p:nvSpPr>
          <p:cNvPr id="11" name="TextBox 10">
            <a:extLst>
              <a:ext uri="{FF2B5EF4-FFF2-40B4-BE49-F238E27FC236}">
                <a16:creationId xmlns:a16="http://schemas.microsoft.com/office/drawing/2014/main" id="{123EADC0-8446-2331-3A8F-B20FD0867127}"/>
              </a:ext>
            </a:extLst>
          </p:cNvPr>
          <p:cNvSpPr txBox="1"/>
          <p:nvPr/>
        </p:nvSpPr>
        <p:spPr>
          <a:xfrm>
            <a:off x="368211" y="2233685"/>
            <a:ext cx="6094562"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4. </a:t>
            </a:r>
            <a:r>
              <a:rPr lang="en-US" sz="2800" dirty="0">
                <a:ln w="0"/>
                <a:solidFill>
                  <a:schemeClr val="bg1">
                    <a:lumMod val="75000"/>
                  </a:schemeClr>
                </a:solidFill>
                <a:latin typeface="Helvetica" panose="020B0604020202020204" pitchFamily="34" charset="0"/>
                <a:cs typeface="Helvetica" panose="020B0604020202020204" pitchFamily="34" charset="0"/>
              </a:rPr>
              <a:t>C</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ost of traumatic insemination</a:t>
            </a:r>
          </a:p>
        </p:txBody>
      </p:sp>
      <p:sp>
        <p:nvSpPr>
          <p:cNvPr id="12" name="TextBox 11">
            <a:extLst>
              <a:ext uri="{FF2B5EF4-FFF2-40B4-BE49-F238E27FC236}">
                <a16:creationId xmlns:a16="http://schemas.microsoft.com/office/drawing/2014/main" id="{5D2C37A4-C736-17F2-3C76-5A10A71C3DE8}"/>
              </a:ext>
            </a:extLst>
          </p:cNvPr>
          <p:cNvSpPr txBox="1"/>
          <p:nvPr/>
        </p:nvSpPr>
        <p:spPr>
          <a:xfrm>
            <a:off x="368211" y="764466"/>
            <a:ext cx="6094562"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1. Background and rationale</a:t>
            </a:r>
            <a:endParaRPr lang="en-CA" sz="2800" dirty="0"/>
          </a:p>
        </p:txBody>
      </p:sp>
      <p:sp>
        <p:nvSpPr>
          <p:cNvPr id="13" name="TextBox 12">
            <a:extLst>
              <a:ext uri="{FF2B5EF4-FFF2-40B4-BE49-F238E27FC236}">
                <a16:creationId xmlns:a16="http://schemas.microsoft.com/office/drawing/2014/main" id="{70AC49D2-B054-623C-5412-1F53B2E5C362}"/>
              </a:ext>
            </a:extLst>
          </p:cNvPr>
          <p:cNvSpPr txBox="1"/>
          <p:nvPr/>
        </p:nvSpPr>
        <p:spPr>
          <a:xfrm>
            <a:off x="368211" y="1300946"/>
            <a:ext cx="735902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2. </a:t>
            </a:r>
            <a:r>
              <a:rPr lang="en-US" sz="2800" dirty="0">
                <a:ln w="0"/>
                <a:latin typeface="Helvetica" panose="020B0604020202020204" pitchFamily="34" charset="0"/>
                <a:cs typeface="Helvetica" panose="020B0604020202020204" pitchFamily="34" charset="0"/>
              </a:rPr>
              <a:t>S</a:t>
            </a:r>
            <a:r>
              <a:rPr lang="en-US" sz="2800" cap="none" spc="0" dirty="0">
                <a:ln w="0"/>
                <a:latin typeface="Helvetica" panose="020B0604020202020204" pitchFamily="34" charset="0"/>
                <a:cs typeface="Helvetica" panose="020B0604020202020204" pitchFamily="34" charset="0"/>
              </a:rPr>
              <a:t>ocial consequences of sexual conflict</a:t>
            </a:r>
            <a:endParaRPr lang="en-CA" sz="2800" dirty="0"/>
          </a:p>
        </p:txBody>
      </p:sp>
      <p:sp>
        <p:nvSpPr>
          <p:cNvPr id="14" name="TextBox 13">
            <a:extLst>
              <a:ext uri="{FF2B5EF4-FFF2-40B4-BE49-F238E27FC236}">
                <a16:creationId xmlns:a16="http://schemas.microsoft.com/office/drawing/2014/main" id="{0E95DEA6-315D-CB12-A8A8-E07244F63E8B}"/>
              </a:ext>
            </a:extLst>
          </p:cNvPr>
          <p:cNvSpPr txBox="1"/>
          <p:nvPr/>
        </p:nvSpPr>
        <p:spPr>
          <a:xfrm>
            <a:off x="368211" y="1844686"/>
            <a:ext cx="623689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3. Sexual networks of bed bugs</a:t>
            </a:r>
            <a:endParaRPr lang="en-CA" sz="2800" dirty="0"/>
          </a:p>
        </p:txBody>
      </p:sp>
      <p:sp>
        <p:nvSpPr>
          <p:cNvPr id="16" name="TextBox 15">
            <a:extLst>
              <a:ext uri="{FF2B5EF4-FFF2-40B4-BE49-F238E27FC236}">
                <a16:creationId xmlns:a16="http://schemas.microsoft.com/office/drawing/2014/main" id="{D38EDD5E-C39A-DEF5-2210-C69726C44E29}"/>
              </a:ext>
            </a:extLst>
          </p:cNvPr>
          <p:cNvSpPr txBox="1"/>
          <p:nvPr/>
        </p:nvSpPr>
        <p:spPr>
          <a:xfrm>
            <a:off x="368211" y="2232988"/>
            <a:ext cx="6094562"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4. </a:t>
            </a:r>
            <a:r>
              <a:rPr lang="en-US" sz="2800" dirty="0">
                <a:ln w="0"/>
                <a:latin typeface="Helvetica" panose="020B0604020202020204" pitchFamily="34" charset="0"/>
                <a:cs typeface="Helvetica" panose="020B0604020202020204" pitchFamily="34" charset="0"/>
              </a:rPr>
              <a:t>C</a:t>
            </a:r>
            <a:r>
              <a:rPr lang="en-US" sz="2800" cap="none" spc="0" dirty="0">
                <a:ln w="0"/>
                <a:latin typeface="Helvetica" panose="020B0604020202020204" pitchFamily="34" charset="0"/>
                <a:cs typeface="Helvetica" panose="020B0604020202020204" pitchFamily="34" charset="0"/>
              </a:rPr>
              <a:t>ost of traumatic insemination</a:t>
            </a:r>
          </a:p>
        </p:txBody>
      </p:sp>
      <p:sp>
        <p:nvSpPr>
          <p:cNvPr id="17" name="TextBox 16">
            <a:extLst>
              <a:ext uri="{FF2B5EF4-FFF2-40B4-BE49-F238E27FC236}">
                <a16:creationId xmlns:a16="http://schemas.microsoft.com/office/drawing/2014/main" id="{12FFBBDD-26C6-2D55-03C3-D52D4456A31E}"/>
              </a:ext>
            </a:extLst>
          </p:cNvPr>
          <p:cNvSpPr txBox="1"/>
          <p:nvPr/>
        </p:nvSpPr>
        <p:spPr>
          <a:xfrm>
            <a:off x="368210" y="2776795"/>
            <a:ext cx="11632465"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5. Ongoing experiments</a:t>
            </a:r>
          </a:p>
        </p:txBody>
      </p:sp>
    </p:spTree>
    <p:extLst>
      <p:ext uri="{BB962C8B-B14F-4D97-AF65-F5344CB8AC3E}">
        <p14:creationId xmlns:p14="http://schemas.microsoft.com/office/powerpoint/2010/main" val="12479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4873926" y="6488668"/>
            <a:ext cx="7318074"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Parker, 1979, </a:t>
            </a:r>
            <a:r>
              <a:rPr lang="en-US" i="1" dirty="0">
                <a:ln w="0"/>
                <a:solidFill>
                  <a:schemeClr val="bg2">
                    <a:lumMod val="50000"/>
                  </a:schemeClr>
                </a:solidFill>
                <a:latin typeface="Helvetica" panose="020B0604020202020204" pitchFamily="34" charset="0"/>
                <a:cs typeface="Helvetica" panose="020B0604020202020204" pitchFamily="34" charset="0"/>
              </a:rPr>
              <a:t>Sexual selection and reproductive competition in insects</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11188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725" y="1619431"/>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 r="13813"/>
          <a:stretch/>
        </p:blipFill>
        <p:spPr bwMode="auto">
          <a:xfrm>
            <a:off x="6283725" y="3732145"/>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274609" y="3286733"/>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9519361" y="2207351"/>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9683411" y="4493373"/>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8074324" y="5934670"/>
            <a:ext cx="4050301" cy="923330"/>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Arnqvist et al. 2021, </a:t>
            </a:r>
            <a:r>
              <a:rPr lang="en-US" i="1" dirty="0">
                <a:ln w="0"/>
                <a:solidFill>
                  <a:schemeClr val="bg2">
                    <a:lumMod val="50000"/>
                  </a:schemeClr>
                </a:solidFill>
                <a:latin typeface="Helvetica" panose="020B0604020202020204" pitchFamily="34" charset="0"/>
                <a:cs typeface="Helvetica" panose="020B0604020202020204" pitchFamily="34" charset="0"/>
              </a:rPr>
              <a:t>Proc. R. Soc. B.;</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Lawrence, 1992,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Packer and Pusey, 1983, </a:t>
            </a:r>
            <a:r>
              <a:rPr lang="en-US" i="1" dirty="0">
                <a:ln w="0"/>
                <a:solidFill>
                  <a:schemeClr val="bg2">
                    <a:lumMod val="50000"/>
                  </a:schemeClr>
                </a:solidFill>
                <a:latin typeface="Helvetica" panose="020B0604020202020204" pitchFamily="34" charset="0"/>
                <a:cs typeface="Helvetica" panose="020B0604020202020204" pitchFamily="34" charset="0"/>
              </a:rPr>
              <a:t>Am. Nat.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14338" name="Picture 2" descr="a seed beetle penis">
            <a:extLst>
              <a:ext uri="{FF2B5EF4-FFF2-40B4-BE49-F238E27FC236}">
                <a16:creationId xmlns:a16="http://schemas.microsoft.com/office/drawing/2014/main" id="{BAC309D9-B2D5-2427-6449-6D9250F91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648" y="1617730"/>
            <a:ext cx="3343912" cy="41798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4275</TotalTime>
  <Words>2823</Words>
  <Application>Microsoft Office PowerPoint</Application>
  <PresentationFormat>Widescreen</PresentationFormat>
  <Paragraphs>267</Paragraphs>
  <Slides>38</Slides>
  <Notes>23</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6" baseType="lpstr">
      <vt:lpstr>Arial</vt:lpstr>
      <vt:lpstr>Calibri</vt:lpstr>
      <vt:lpstr>Calibri Light</vt:lpstr>
      <vt:lpstr>Helvetica</vt:lpstr>
      <vt:lpstr>Leelawadee UI</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106</cp:revision>
  <dcterms:created xsi:type="dcterms:W3CDTF">2022-07-06T19:56:37Z</dcterms:created>
  <dcterms:modified xsi:type="dcterms:W3CDTF">2022-08-03T00:25:15Z</dcterms:modified>
</cp:coreProperties>
</file>